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06" r:id="rId4"/>
    <p:sldId id="261" r:id="rId5"/>
    <p:sldId id="291" r:id="rId6"/>
    <p:sldId id="292" r:id="rId7"/>
    <p:sldId id="293" r:id="rId8"/>
    <p:sldId id="308" r:id="rId9"/>
    <p:sldId id="295" r:id="rId10"/>
    <p:sldId id="296" r:id="rId11"/>
    <p:sldId id="297" r:id="rId12"/>
    <p:sldId id="298" r:id="rId13"/>
    <p:sldId id="299" r:id="rId14"/>
    <p:sldId id="307" r:id="rId15"/>
    <p:sldId id="301" r:id="rId16"/>
    <p:sldId id="303" r:id="rId17"/>
    <p:sldId id="309" r:id="rId18"/>
    <p:sldId id="310" r:id="rId19"/>
    <p:sldId id="304" r:id="rId20"/>
    <p:sldId id="312" r:id="rId21"/>
    <p:sldId id="311" r:id="rId22"/>
    <p:sldId id="314" r:id="rId23"/>
    <p:sldId id="315" r:id="rId24"/>
    <p:sldId id="313" r:id="rId25"/>
    <p:sldId id="302" r:id="rId26"/>
    <p:sldId id="25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3858" autoAdjust="0"/>
  </p:normalViewPr>
  <p:slideViewPr>
    <p:cSldViewPr snapToGrid="0" snapToObjects="1">
      <p:cViewPr varScale="1">
        <p:scale>
          <a:sx n="63" d="100"/>
          <a:sy n="63" d="100"/>
        </p:scale>
        <p:origin x="13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12/14/2021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如何获得势函数？注意我们实际处理的是分子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（对生物体系）一个一般的力场形式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成键相互作用：键能项（键的拉伸振动，谐振子势函数）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角弯折项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扭转势垒</a:t>
                </a:r>
                <a:endParaRPr lang="en-US" altLang="zh-CN" dirty="0"/>
              </a:p>
              <a:p>
                <a:r>
                  <a:rPr lang="zh-CN" altLang="en-US" dirty="0"/>
                  <a:t>非键相互作用：范德华相互作用（</a:t>
                </a:r>
                <a:r>
                  <a:rPr lang="en-US" altLang="zh-CN" dirty="0"/>
                  <a:t>Lennard-Jones</a:t>
                </a:r>
                <a:r>
                  <a:rPr lang="zh-CN" altLang="en-US" dirty="0"/>
                  <a:t>势）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静电相互作用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028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L-J</a:t>
                </a:r>
                <a:r>
                  <a:rPr lang="zh-CN" altLang="en-US" dirty="0"/>
                  <a:t>势 形式上与前一页有区别是因为选取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不同的 本质没有差异</a:t>
                </a:r>
                <a:endParaRPr lang="en-US" altLang="zh-CN" dirty="0"/>
              </a:p>
              <a:p>
                <a:r>
                  <a:rPr lang="zh-CN" altLang="en-US" dirty="0"/>
                  <a:t>后一项是伦敦色散力（吸引力，距离</a:t>
                </a:r>
                <a:r>
                  <a:rPr lang="en-US" altLang="zh-CN" dirty="0"/>
                  <a:t>-6</a:t>
                </a:r>
                <a:r>
                  <a:rPr lang="zh-CN" altLang="en-US" dirty="0"/>
                  <a:t>次方），前一项是泡利排斥力（距离</a:t>
                </a:r>
                <a:r>
                  <a:rPr lang="en-US" altLang="zh-CN" dirty="0"/>
                  <a:t>-12</a:t>
                </a:r>
                <a:r>
                  <a:rPr lang="zh-CN" altLang="en-US" dirty="0"/>
                  <a:t>次方）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518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截断</a:t>
                </a:r>
                <a:endParaRPr lang="en-US" altLang="zh-CN" dirty="0"/>
              </a:p>
              <a:p>
                <a:r>
                  <a:rPr lang="zh-CN" altLang="en-US" dirty="0"/>
                  <a:t>只有在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范围</m:t>
                    </m:r>
                  </m:oMath>
                </a14:m>
                <a:r>
                  <a:rPr lang="zh-CN" altLang="en-US" dirty="0"/>
                  <a:t>内的相互作用被考虑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66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周期性边界条件（类比解</a:t>
                </a:r>
                <a:r>
                  <a:rPr lang="en-US" altLang="zh-CN" dirty="0"/>
                  <a:t>PDE</a:t>
                </a:r>
                <a:r>
                  <a:rPr lang="zh-CN" altLang="en-US" dirty="0"/>
                  <a:t>的边界条件）</a:t>
                </a:r>
                <a:endParaRPr lang="en-US" altLang="zh-CN" dirty="0"/>
              </a:p>
              <a:p>
                <a:r>
                  <a:rPr lang="zh-CN" altLang="en-US" dirty="0"/>
                  <a:t>粒子从右侧穿出 镜像地从左侧进入 完全周期性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表面通常会具有不平凡的物理化学性质（“表面化学”）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最小像约定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X</a:t>
                </a:r>
                <a:r>
                  <a:rPr lang="zh-CN" altLang="en-US" dirty="0"/>
                  <a:t>射线晶体学或冷冻电镜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一般地，可以根据</a:t>
                </a:r>
                <a:r>
                  <a:rPr lang="en-US" altLang="zh-CN" dirty="0"/>
                  <a:t>Gaussian distribution</a:t>
                </a:r>
                <a:r>
                  <a:rPr lang="zh-CN" altLang="en-US" dirty="0"/>
                  <a:t>生成</a:t>
                </a:r>
                <a:r>
                  <a:rPr lang="en-US" altLang="zh-CN" dirty="0"/>
                  <a:t>starting velocities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以上知识已经足够编写程序进行一次动力学模拟了！</a:t>
                </a:r>
                <a:endParaRPr lang="en-US" altLang="zh-CN" dirty="0"/>
              </a:p>
              <a:p>
                <a:r>
                  <a:rPr lang="zh-CN" altLang="en-US" dirty="0"/>
                  <a:t>下面讲解</a:t>
                </a:r>
                <a:r>
                  <a:rPr lang="en-US" altLang="zh-CN" dirty="0"/>
                  <a:t>Integration Algorithms</a:t>
                </a:r>
                <a:r>
                  <a:rPr lang="zh-CN" altLang="en-US" dirty="0"/>
                  <a:t>：求解</a:t>
                </a:r>
                <a:r>
                  <a:rPr lang="en-US" altLang="zh-CN" dirty="0"/>
                  <a:t>ODE</a:t>
                </a:r>
                <a:r>
                  <a:rPr lang="zh-CN" altLang="en-US" dirty="0"/>
                  <a:t>初值问题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529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26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实际上</a:t>
                </a:r>
                <a:r>
                  <a:rPr lang="en-US" altLang="zh-CN" dirty="0"/>
                  <a:t>Verlet</a:t>
                </a:r>
                <a:r>
                  <a:rPr lang="zh-CN" altLang="en-US" dirty="0"/>
                  <a:t>算法包括很多变种 但</a:t>
                </a:r>
                <a:r>
                  <a:rPr lang="en-US" altLang="zh-CN" dirty="0"/>
                  <a:t>Verlet Velocity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leapfrog</a:t>
                </a:r>
                <a:r>
                  <a:rPr lang="zh-CN" altLang="en-US" dirty="0"/>
                  <a:t>算法在</a:t>
                </a:r>
                <a:r>
                  <a:rPr lang="en-US" altLang="zh-CN" dirty="0"/>
                  <a:t>MD Simulation</a:t>
                </a:r>
                <a:r>
                  <a:rPr lang="zh-CN" altLang="en-US" dirty="0"/>
                  <a:t>中是最为广泛使用的 几乎已经成为了</a:t>
                </a:r>
                <a:r>
                  <a:rPr lang="en-US" altLang="zh-CN" dirty="0"/>
                  <a:t>MD</a:t>
                </a:r>
                <a:r>
                  <a:rPr lang="zh-CN" altLang="en-US" dirty="0"/>
                  <a:t>的一个代表 下面讲的</a:t>
                </a:r>
                <a:r>
                  <a:rPr lang="en-US" altLang="zh-CN" dirty="0"/>
                  <a:t>Verlet</a:t>
                </a:r>
                <a:r>
                  <a:rPr lang="zh-CN" altLang="en-US" dirty="0"/>
                  <a:t>算法均是指的</a:t>
                </a:r>
                <a:r>
                  <a:rPr lang="en-US" altLang="zh-CN" dirty="0"/>
                  <a:t>leapfrog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Integration Algorithms</a:t>
                </a:r>
                <a:r>
                  <a:rPr lang="zh-CN" altLang="en-US" dirty="0"/>
                  <a:t>：求解</a:t>
                </a:r>
                <a:r>
                  <a:rPr lang="en-US" altLang="zh-CN" dirty="0"/>
                  <a:t>ODE</a:t>
                </a:r>
                <a:r>
                  <a:rPr lang="zh-CN" altLang="en-US" dirty="0"/>
                  <a:t>初值问题</a:t>
                </a:r>
                <a:endParaRPr lang="en-US" altLang="zh-CN" dirty="0"/>
              </a:p>
              <a:p>
                <a:r>
                  <a:rPr lang="zh-CN" altLang="en-US" dirty="0"/>
                  <a:t>粗斜体是多维向量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每个</a:t>
                </a:r>
                <a:r>
                  <a:rPr lang="en-US" altLang="zh-CN" dirty="0"/>
                  <a:t>timestep</a:t>
                </a:r>
                <a:r>
                  <a:rPr lang="zh-CN" altLang="en-US" dirty="0"/>
                  <a:t>只需要做一次</a:t>
                </a:r>
                <a:r>
                  <a:rPr lang="en-US" altLang="zh-CN" dirty="0"/>
                  <a:t>force evaluation</a:t>
                </a:r>
                <a:r>
                  <a:rPr lang="zh-CN" altLang="en-US" dirty="0"/>
                  <a:t>，而计算</a:t>
                </a:r>
                <a:r>
                  <a:rPr lang="en-US" altLang="zh-CN" dirty="0"/>
                  <a:t>force</a:t>
                </a:r>
                <a:r>
                  <a:rPr lang="zh-CN" altLang="en-US" dirty="0"/>
                  <a:t>是很</a:t>
                </a:r>
                <a:r>
                  <a:rPr lang="en-US" altLang="zh-CN" dirty="0"/>
                  <a:t>expensive</a:t>
                </a:r>
                <a:r>
                  <a:rPr lang="zh-CN" altLang="en-US" dirty="0"/>
                  <a:t>的（主要</a:t>
                </a:r>
                <a:r>
                  <a:rPr lang="en-US" altLang="zh-CN" dirty="0"/>
                  <a:t>cost</a:t>
                </a:r>
                <a:r>
                  <a:rPr lang="zh-CN" altLang="en-US" dirty="0"/>
                  <a:t>来源）</a:t>
                </a:r>
                <a:endParaRPr lang="en-US" altLang="zh-CN" dirty="0"/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交错计算位置和速度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Stormer’s rule 1900</a:t>
                </a:r>
                <a:r>
                  <a:rPr lang="zh-CN" altLang="en-US" dirty="0"/>
                  <a:t>年代提出 是</a:t>
                </a:r>
                <a:r>
                  <a:rPr lang="en-US" altLang="zh-CN" dirty="0" err="1"/>
                  <a:t>verlet</a:t>
                </a:r>
                <a:r>
                  <a:rPr lang="en-US" altLang="zh-CN" dirty="0"/>
                  <a:t> 1967</a:t>
                </a:r>
                <a:r>
                  <a:rPr lang="zh-CN" altLang="en-US" dirty="0"/>
                  <a:t>年用于</a:t>
                </a:r>
                <a:r>
                  <a:rPr lang="en-US" altLang="zh-CN" dirty="0"/>
                  <a:t>MD Simulation</a:t>
                </a:r>
                <a:r>
                  <a:rPr lang="zh-CN" altLang="en-US" dirty="0"/>
                  <a:t>的灵感来源</a:t>
                </a:r>
                <a:endParaRPr lang="en-US" altLang="zh-CN" dirty="0"/>
              </a:p>
              <a:p>
                <a:r>
                  <a:rPr lang="en-US" altLang="zh-CN" dirty="0"/>
                  <a:t>1)-3)</a:t>
                </a:r>
                <a:r>
                  <a:rPr lang="zh-CN" altLang="en-US" dirty="0"/>
                  <a:t>，代入</a:t>
                </a:r>
                <a:r>
                  <a:rPr lang="en-US" altLang="zh-CN" dirty="0"/>
                  <a:t>2)</a:t>
                </a:r>
                <a:r>
                  <a:rPr lang="zh-CN" altLang="en-US" dirty="0"/>
                  <a:t>，略微调整序号即得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084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简要推导</a:t>
                </a:r>
                <a:r>
                  <a:rPr lang="en-US" altLang="zh-CN" dirty="0"/>
                  <a:t>leapfrog algorithm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9949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简要推导</a:t>
                </a:r>
                <a:r>
                  <a:rPr lang="en-US" altLang="zh-CN" dirty="0"/>
                  <a:t>leapfrog algorithm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5615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简要推导</a:t>
                </a:r>
                <a:r>
                  <a:rPr lang="en-US" altLang="zh-CN" dirty="0"/>
                  <a:t>leapfrog algorithm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9310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为什么不用欧拉方法？我们直接的回答可能是 是不是</a:t>
                </a:r>
                <a:r>
                  <a:rPr lang="en-US" altLang="zh-CN" dirty="0"/>
                  <a:t>leapfrog</a:t>
                </a:r>
                <a:r>
                  <a:rPr lang="zh-CN" altLang="en-US" dirty="0"/>
                  <a:t>阶数更高？但是为什么不用</a:t>
                </a:r>
                <a:r>
                  <a:rPr lang="en-US" altLang="zh-CN" dirty="0"/>
                  <a:t>RK4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动力学模拟的特殊之处就在于 动力学模拟得到的轨迹需要足够长 因此在长时间模拟中误差如何积累是非常重要的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图：三原子体系（</a:t>
                </a:r>
                <a:r>
                  <a:rPr lang="en-US" altLang="zh-CN" dirty="0"/>
                  <a:t>trimer</a:t>
                </a:r>
                <a:r>
                  <a:rPr lang="zh-CN" altLang="en-US" dirty="0"/>
                  <a:t>）的轨迹误差随时间增长（左）和能量误差随时间增长（右），注意右图纵坐标数量级不同</a:t>
                </a:r>
                <a:endParaRPr lang="en-US" altLang="zh-CN" dirty="0"/>
              </a:p>
              <a:p>
                <a:r>
                  <a:rPr lang="en-US" altLang="zh-CN" dirty="0"/>
                  <a:t>20</a:t>
                </a:r>
                <a:r>
                  <a:rPr lang="zh-CN" altLang="en-US" dirty="0"/>
                  <a:t>次不同初始条件 同样初始能量 图示出</a:t>
                </a:r>
                <a:r>
                  <a:rPr lang="en-US" altLang="zh-CN" dirty="0"/>
                  <a:t>numerical trajectories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987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动力学模拟的特殊之处就在于 动力学模拟得到的轨迹需要足够长 因此在长时间模拟中误差如何积累是非常重要的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3616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辛性 守恒量 辛结构</a:t>
                </a:r>
                <a:r>
                  <a:rPr lang="en-US" altLang="zh-CN" dirty="0"/>
                  <a:t>Symplectic geometry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哈密顿系统：哈密顿方程描述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0777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哈密顿系统：哈密顿方程描述</a:t>
                </a:r>
                <a:endParaRPr lang="en-US" altLang="zh-CN" dirty="0"/>
              </a:p>
              <a:p>
                <a:r>
                  <a:rPr lang="zh-CN" altLang="en-US" dirty="0"/>
                  <a:t>哈密顿量</a:t>
                </a:r>
                <a:r>
                  <a:rPr lang="en-US" altLang="zh-CN" dirty="0"/>
                  <a:t>H </a:t>
                </a:r>
                <a:r>
                  <a:rPr lang="zh-CN" altLang="en-US" dirty="0"/>
                  <a:t>是拉格朗日量</a:t>
                </a:r>
                <a:r>
                  <a:rPr lang="en-US" altLang="zh-CN" dirty="0"/>
                  <a:t>L=T-V</a:t>
                </a:r>
                <a:r>
                  <a:rPr lang="zh-CN" altLang="en-US" dirty="0"/>
                  <a:t>（动能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势能）经过勒让德变换得到 详见理论力学</a:t>
                </a:r>
                <a:endParaRPr lang="en-US" altLang="zh-CN" dirty="0"/>
              </a:p>
              <a:p>
                <a:r>
                  <a:rPr lang="en-US" altLang="zh-CN" dirty="0"/>
                  <a:t>p</a:t>
                </a:r>
                <a:r>
                  <a:rPr lang="zh-CN" altLang="en-US" dirty="0"/>
                  <a:t>广义动量 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广义坐标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哈密顿系统的（相体积）流一定满足刘维尔定理</a:t>
                </a:r>
                <a:endParaRPr lang="en-US" altLang="zh-CN" dirty="0"/>
              </a:p>
              <a:p>
                <a:r>
                  <a:rPr lang="en-US" altLang="zh-CN" dirty="0"/>
                  <a:t>PB</a:t>
                </a:r>
                <a:r>
                  <a:rPr lang="zh-CN" altLang="en-US" dirty="0"/>
                  <a:t>：泊松括号 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：自由度</a:t>
                </a:r>
                <a:endParaRPr lang="en-US" altLang="zh-CN" dirty="0"/>
              </a:p>
              <a:p>
                <a:r>
                  <a:rPr lang="zh-CN" altLang="en-US" dirty="0"/>
                  <a:t>非常优雅而深刻（</a:t>
                </a:r>
                <a:r>
                  <a:rPr lang="en-US" altLang="zh-CN" dirty="0"/>
                  <a:t>e.g. </a:t>
                </a:r>
                <a:r>
                  <a:rPr lang="zh-CN" altLang="en-US" dirty="0"/>
                  <a:t>量子刘维尔定理）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7366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统计物理：微正则系综（详见：平衡态统计物理）</a:t>
                </a:r>
                <a:endParaRPr lang="en-US" altLang="zh-CN" dirty="0"/>
              </a:p>
              <a:p>
                <a:r>
                  <a:rPr lang="zh-CN" altLang="en-US" dirty="0"/>
                  <a:t>统计系综：想象大量结构完全相同的系统 处在相同的宏观条件下 这些大量系统的集合就是统计系综 可以认为是相空间的一个分布</a:t>
                </a:r>
                <a:endParaRPr lang="en-US" altLang="zh-CN" dirty="0"/>
              </a:p>
              <a:p>
                <a:r>
                  <a:rPr lang="zh-CN" altLang="en-US" dirty="0"/>
                  <a:t>务必注意：不是物理空间 而是</a:t>
                </a:r>
                <a:r>
                  <a:rPr lang="zh-CN" altLang="en-US" b="1" dirty="0"/>
                  <a:t>相空间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0" dirty="0"/>
                  <a:t>哈密顿最小作业量原理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107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时间有限 </a:t>
                </a:r>
                <a:r>
                  <a:rPr lang="en-US" altLang="zh-CN" dirty="0"/>
                  <a:t>MD Simulation</a:t>
                </a:r>
                <a:r>
                  <a:rPr lang="zh-CN" altLang="en-US" dirty="0"/>
                  <a:t>博大精深 实在没法完全讲述（例如在</a:t>
                </a:r>
                <a:r>
                  <a:rPr lang="en-US" altLang="zh-CN" dirty="0"/>
                  <a:t>leapfrog</a:t>
                </a:r>
                <a:r>
                  <a:rPr lang="zh-CN" altLang="en-US" dirty="0"/>
                  <a:t>基础上非常重要的 限制分子内的键的运动的</a:t>
                </a:r>
                <a:r>
                  <a:rPr lang="en-US" altLang="zh-CN" dirty="0"/>
                  <a:t>SHAKE</a:t>
                </a:r>
                <a:r>
                  <a:rPr lang="zh-CN" altLang="en-US" dirty="0"/>
                  <a:t>算法）</a:t>
                </a:r>
                <a:endParaRPr lang="en-US" altLang="zh-CN" dirty="0"/>
              </a:p>
              <a:p>
                <a:r>
                  <a:rPr lang="zh-CN" altLang="en-US" dirty="0"/>
                  <a:t>讲一些深度学习在</a:t>
                </a:r>
                <a:r>
                  <a:rPr lang="en-US" altLang="zh-CN" dirty="0"/>
                  <a:t>MD</a:t>
                </a:r>
                <a:r>
                  <a:rPr lang="zh-CN" altLang="en-US" dirty="0"/>
                  <a:t>方面的应用 也算是算法的一部分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1" dirty="0">
                    <a:solidFill>
                      <a:srgbClr val="FF0000"/>
                    </a:solidFill>
                  </a:rPr>
                  <a:t>Graph Isomorphism Network (GINs)</a:t>
                </a:r>
              </a:p>
              <a:p>
                <a:r>
                  <a:rPr lang="zh-CN" altLang="en-US" dirty="0"/>
                  <a:t>图同构网络 是</a:t>
                </a:r>
                <a:r>
                  <a:rPr lang="en-US" altLang="zh-CN" dirty="0"/>
                  <a:t>GNN</a:t>
                </a:r>
                <a:r>
                  <a:rPr lang="zh-CN" altLang="en-US" dirty="0"/>
                  <a:t>的一种</a:t>
                </a:r>
                <a:endParaRPr lang="en-US" altLang="zh-CN" dirty="0"/>
              </a:p>
              <a:p>
                <a:r>
                  <a:rPr lang="zh-CN" altLang="en-US" dirty="0"/>
                  <a:t>基于深度学习的力场实现小分子构象的生成和优化 也是动力学模拟的常见问题了</a:t>
                </a:r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为了精确计算小分子在特定构象下的能量，我们通常需要采用基于量子力学的方法，这些方法非常耗费时间和计算资源。基于经验的力场函数虽然计算起来更快，但是缺乏准确性。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GEOM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数据集上学习＞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33 million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小分子的构象信息 能够直接形成一个极其可信的力场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模拟退火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2152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1419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202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分子动力学模拟在材料科学、生物物理等领域有着广泛应用 而在蛋白质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核酸等生物体系上取得了令人瞩目的突破 下面主要讲这一部分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14:m>
                  <m:oMath xmlns:m="http://schemas.openxmlformats.org/officeDocument/2006/math">
                    <m:r>
                      <a:rPr lang="en-US" altLang="zh-CN" sz="1200" b="0" i="1" u="none" strike="noStrike" kern="120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lang="zh-CN" altLang="en-US" sz="1200" b="0" i="1" u="none" strike="noStrike" kern="120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螺旋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折叠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054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获得蛋白质结构的重要性</a:t>
            </a:r>
            <a:endParaRPr lang="en-US" altLang="zh-CN" dirty="0"/>
          </a:p>
          <a:p>
            <a:r>
              <a:rPr lang="zh-CN" altLang="en-US" dirty="0"/>
              <a:t>冷冻电镜（施一公）：不能</a:t>
            </a:r>
            <a:r>
              <a:rPr lang="en-US" altLang="zh-CN" dirty="0"/>
              <a:t>in vivo</a:t>
            </a:r>
          </a:p>
          <a:p>
            <a:endParaRPr lang="en-US" altLang="zh-CN" dirty="0"/>
          </a:p>
          <a:p>
            <a:r>
              <a:rPr lang="zh-CN" altLang="en-US" dirty="0"/>
              <a:t>折叠层次</a:t>
            </a:r>
            <a:endParaRPr lang="en-US" altLang="zh-CN" dirty="0"/>
          </a:p>
          <a:p>
            <a:r>
              <a:rPr lang="zh-CN" altLang="en-US" dirty="0"/>
              <a:t>折叠漏斗</a:t>
            </a:r>
            <a:endParaRPr lang="en-US" altLang="zh-CN" dirty="0"/>
          </a:p>
          <a:p>
            <a:r>
              <a:rPr lang="zh-CN" altLang="en-US" dirty="0"/>
              <a:t>高能高熵 无序状态→低能低熵 天然结构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99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CBDB5B0-3B62-4D2B-B0BE-6B2D846B3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D. E. Shaw 2011</a:t>
            </a:r>
            <a:r>
              <a:rPr lang="zh-CN" altLang="en-US" dirty="0"/>
              <a:t>年的</a:t>
            </a:r>
            <a:r>
              <a:rPr lang="en-US" altLang="zh-CN" dirty="0"/>
              <a:t>Science</a:t>
            </a:r>
            <a:r>
              <a:rPr lang="zh-CN" altLang="en-US" dirty="0"/>
              <a:t>文章 红色是实验确定的蛋白质实际结构 蓝色是动力学模拟得到的折叠结构 下面有模拟时长 可见动力学模拟获得的结构与实际结构非常接近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D. E. Shaw</a:t>
            </a:r>
            <a:r>
              <a:rPr lang="zh-CN" altLang="en-US" dirty="0"/>
              <a:t>的传奇故事 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Anton3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CBDB5B0-3B62-4D2B-B0BE-6B2D846B3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水通道蛋白的选择性 分子动力学模拟 一举弄清水通道蛋白的工作原理</a:t>
            </a:r>
            <a:endParaRPr lang="en-US" altLang="zh-CN" dirty="0"/>
          </a:p>
          <a:p>
            <a:r>
              <a:rPr lang="zh-CN" altLang="en-US" dirty="0"/>
              <a:t>水分子经过水通道蛋白时 会排成单一纵列 进入弯曲狭窄的通道中 通道内部的偶极力与极性会帮助水分子旋转 以适当角度穿过通道 水通道蛋白的蛋白构象使得只有水分子能够通过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当然 分子动力学模拟的应用远不止于此 例如（我们组在做的）药物分子结合自由能的计算（</a:t>
            </a:r>
            <a:r>
              <a:rPr lang="en-US" altLang="zh-CN" dirty="0"/>
              <a:t>Free Energy </a:t>
            </a:r>
            <a:r>
              <a:rPr lang="en-US" altLang="zh-CN" dirty="0" err="1"/>
              <a:t>Pertubation</a:t>
            </a:r>
            <a:r>
              <a:rPr lang="zh-CN" altLang="en-US" dirty="0"/>
              <a:t>）可以非常精确地计算结合自由能，对药物设计有着重要的意义 限于时间不展开介绍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25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650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二阶常微分方程</a:t>
                </a:r>
                <a:endParaRPr lang="en-US" altLang="zh-CN" dirty="0"/>
              </a:p>
              <a:p>
                <a:r>
                  <a:rPr lang="zh-CN" altLang="en-US" dirty="0"/>
                  <a:t>高阶</a:t>
                </a:r>
                <a:r>
                  <a:rPr lang="en-US" altLang="zh-CN" dirty="0"/>
                  <a:t>ODE</a:t>
                </a:r>
                <a:r>
                  <a:rPr lang="zh-CN" altLang="en-US" dirty="0"/>
                  <a:t>初值问题可以化为等价的一阶</a:t>
                </a:r>
                <a:r>
                  <a:rPr lang="en-US" altLang="zh-CN" dirty="0"/>
                  <a:t>ODE</a:t>
                </a:r>
                <a:r>
                  <a:rPr lang="zh-CN" altLang="en-US" dirty="0"/>
                  <a:t>组的初值问题（课上讲授）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一种最</a:t>
                </a:r>
                <a:r>
                  <a:rPr lang="en-US" altLang="zh-CN" dirty="0"/>
                  <a:t>straight-forward</a:t>
                </a:r>
                <a:r>
                  <a:rPr lang="zh-CN" altLang="en-US" dirty="0"/>
                  <a:t>的想法：有限差分近似 转化为显式欧拉方法</a:t>
                </a:r>
                <a:endParaRPr lang="en-US" altLang="zh-CN" dirty="0"/>
              </a:p>
              <a:p>
                <a:r>
                  <a:rPr lang="zh-CN" altLang="en-US" dirty="0"/>
                  <a:t>但实际是</a:t>
                </a:r>
                <a:r>
                  <a:rPr lang="en-US" altLang="zh-CN" dirty="0"/>
                  <a:t>problematic</a:t>
                </a:r>
                <a:r>
                  <a:rPr lang="zh-CN" altLang="en-US" dirty="0"/>
                  <a:t>的！数值稳定性不够好 后续</a:t>
                </a:r>
                <a:r>
                  <a:rPr lang="en-US" altLang="zh-CN" dirty="0"/>
                  <a:t>Algorithms</a:t>
                </a:r>
                <a:r>
                  <a:rPr lang="zh-CN" altLang="en-US" dirty="0"/>
                  <a:t>部分讲述</a:t>
                </a:r>
                <a:endParaRPr lang="en-US" altLang="zh-CN" dirty="0"/>
              </a:p>
              <a:p>
                <a:endParaRPr lang="en-US" altLang="zh-CN"/>
              </a:p>
              <a:p>
                <a:r>
                  <a:rPr lang="zh-CN" altLang="en-US"/>
                  <a:t>多体问题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一级结构：多肽链中的氨基酸序列</a:t>
                </a:r>
                <a:endParaRPr lang="en-US" altLang="zh-CN" dirty="0"/>
              </a:p>
              <a:p>
                <a:r>
                  <a:rPr lang="zh-CN" altLang="en-US" dirty="0"/>
                  <a:t>二级结构：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蛋白质局部的主链原子空间排布 例如</a:t>
                </a:r>
                <a:r>
                  <a:rPr lang="en-US" altLang="zh-CN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𝛼</a:t>
                </a:r>
                <a:r>
                  <a:rPr lang="zh-CN" altLang="en-US" sz="1200" b="0" i="0" u="none" strike="noStrike" kern="1200" baseline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螺旋</a:t>
                </a:r>
                <a:r>
                  <a:rPr lang="zh-CN" altLang="en-US" dirty="0"/>
                  <a:t>和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b="0" i="0" dirty="0">
                    <a:latin typeface="Cambria Math" panose="02040503050406030204" pitchFamily="18" charset="0"/>
                  </a:rPr>
                  <a:t>折叠</a:t>
                </a:r>
                <a:endParaRPr lang="en-US" altLang="zh-CN" dirty="0"/>
              </a:p>
              <a:p>
                <a:r>
                  <a:rPr lang="zh-CN" altLang="en-US" dirty="0"/>
                  <a:t>三级结构：</a:t>
                </a:r>
                <a:r>
                  <a:rPr lang="zh-CN" altLang="en-US" sz="1200" b="0" i="0" u="none" strike="noStrike" baseline="0" dirty="0"/>
                  <a:t>多肽链全部原子的三维空间排布（</a:t>
                </a:r>
                <a:r>
                  <a:rPr lang="en-US" altLang="zh-CN" sz="1200" b="0" i="0" u="none" strike="noStrike" baseline="0" dirty="0"/>
                  <a:t>=</a:t>
                </a:r>
                <a:r>
                  <a:rPr lang="zh-CN" altLang="en-US" sz="1200" b="0" i="0" u="none" strike="noStrike" baseline="0" dirty="0"/>
                  <a:t>三维结构）</a:t>
                </a:r>
                <a:endParaRPr lang="en-US" altLang="zh-CN" sz="1200" b="0" i="0" u="none" strike="noStrike" baseline="0" dirty="0"/>
              </a:p>
              <a:p>
                <a:r>
                  <a:rPr lang="zh-CN" altLang="en-US" sz="1200" b="0" i="0" u="none" strike="noStrike" baseline="0" dirty="0"/>
                  <a:t>四级结构：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独立折叠的蛋白单体通过非共价相互作用（氢键、范德华力、离子静电作用等）彼此缔合形成聚集体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458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12/14/2021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12/14/2021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12/14/2021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12/14/2021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12/14/2021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12/14/2021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12/14/2021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2.xml"/><Relationship Id="rId7" Type="http://schemas.openxmlformats.org/officeDocument/2006/relationships/image" Target="../media/image2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tags" Target="../tags/tag13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0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06683"/>
            <a:ext cx="911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Molecular Dynamics Simulation:</a:t>
            </a:r>
            <a:r>
              <a:rPr lang="en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Principles, Algorithms and Applications</a:t>
            </a:r>
            <a:endParaRPr lang="en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CCME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, Peking University</a:t>
            </a: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43660"/>
            <a:ext cx="3213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 | 2021-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Molecular Mechanics: Force Field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440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Potential Energy Function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Force Field</a:t>
            </a:r>
            <a:r>
              <a:rPr lang="en-US" altLang="zh-CN" sz="2000" dirty="0">
                <a:solidFill>
                  <a:prstClr val="black"/>
                </a:solidFill>
              </a:rPr>
              <a:t>: the </a:t>
            </a:r>
            <a:r>
              <a:rPr lang="en-US" altLang="zh-CN" sz="2000" b="1" dirty="0">
                <a:solidFill>
                  <a:srgbClr val="00B0F0"/>
                </a:solidFill>
              </a:rPr>
              <a:t>function form </a:t>
            </a:r>
            <a:r>
              <a:rPr lang="en-US" altLang="zh-CN" sz="2000" dirty="0">
                <a:solidFill>
                  <a:prstClr val="black"/>
                </a:solidFill>
              </a:rPr>
              <a:t>of the potential and a </a:t>
            </a:r>
            <a:r>
              <a:rPr lang="en-US" altLang="zh-CN" sz="2000" b="1" dirty="0">
                <a:solidFill>
                  <a:srgbClr val="00B0F0"/>
                </a:solidFill>
              </a:rPr>
              <a:t>set of parameters </a:t>
            </a:r>
            <a:r>
              <a:rPr lang="en-US" altLang="zh-CN" sz="2000" dirty="0">
                <a:solidFill>
                  <a:prstClr val="black"/>
                </a:solidFill>
              </a:rPr>
              <a:t>for different types of atoms, bonds and interactions etc.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general (empirical) force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Levitt, M. (2001). The birth of computational structural biology. </a:t>
            </a:r>
            <a:r>
              <a:rPr lang="en-US" altLang="zh-CN" sz="1200" i="1" dirty="0"/>
              <a:t>Nature structural biology</a:t>
            </a:r>
            <a:r>
              <a:rPr lang="en-US" altLang="zh-CN" sz="1200" dirty="0"/>
              <a:t>, 8(5), 392-393.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8F9672-3F66-4D76-9FFB-A84F8F644941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7" name="图片 6" descr="\documentclass{article}&#10;\usepackage{amsmath}&#10;\pagestyle{empty}&#10;\begin{document}&#10;$$&#10;U=U_{bonded}+U_{non-bonded}&#10;$$&#10;&#10;&#10;&#10;\end{document}" title="IguanaTex Bitmap Display">
            <a:extLst>
              <a:ext uri="{FF2B5EF4-FFF2-40B4-BE49-F238E27FC236}">
                <a16:creationId xmlns:a16="http://schemas.microsoft.com/office/drawing/2014/main" id="{519AFDE9-BB33-4EF9-A0DC-A77E896393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37210" y="1375103"/>
            <a:ext cx="2641371" cy="1906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490333-AF95-40EB-9E2F-FE68429B8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280" y="2656980"/>
            <a:ext cx="5585440" cy="37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Molecular Mechanics: Force Field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478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Potential Energy Function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Force Field</a:t>
            </a:r>
            <a:r>
              <a:rPr lang="en-US" altLang="zh-CN" sz="2000" dirty="0">
                <a:solidFill>
                  <a:prstClr val="black"/>
                </a:solidFill>
              </a:rPr>
              <a:t>: the </a:t>
            </a:r>
            <a:r>
              <a:rPr lang="en-US" altLang="zh-CN" sz="2000" b="1" dirty="0">
                <a:solidFill>
                  <a:srgbClr val="00B0F0"/>
                </a:solidFill>
              </a:rPr>
              <a:t>function form </a:t>
            </a:r>
            <a:r>
              <a:rPr lang="en-US" altLang="zh-CN" sz="2000" dirty="0">
                <a:solidFill>
                  <a:prstClr val="black"/>
                </a:solidFill>
              </a:rPr>
              <a:t>of the potential and a </a:t>
            </a:r>
            <a:r>
              <a:rPr lang="en-US" altLang="zh-CN" sz="2000" b="1" dirty="0">
                <a:solidFill>
                  <a:srgbClr val="00B0F0"/>
                </a:solidFill>
              </a:rPr>
              <a:t>set of parameters </a:t>
            </a:r>
            <a:r>
              <a:rPr lang="en-US" altLang="zh-CN" sz="2000" dirty="0">
                <a:solidFill>
                  <a:prstClr val="black"/>
                </a:solidFill>
              </a:rPr>
              <a:t>for different types of atoms, bonds and interactions etc.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general (empirical) force field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Van der Waals Interaction: </a:t>
            </a:r>
            <a:r>
              <a:rPr lang="en-US" altLang="zh-CN" sz="2000" b="1" dirty="0">
                <a:solidFill>
                  <a:srgbClr val="FF0000"/>
                </a:solidFill>
              </a:rPr>
              <a:t>Lennard-Jones 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Levitt, M. (2001). The birth of computational structural biology. </a:t>
            </a:r>
            <a:r>
              <a:rPr lang="en-US" altLang="zh-CN" sz="1200" i="1" dirty="0"/>
              <a:t>Nature structural biology</a:t>
            </a:r>
            <a:r>
              <a:rPr lang="en-US" altLang="zh-CN" sz="1200" dirty="0"/>
              <a:t>, 8(5), 392-393.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8F9672-3F66-4D76-9FFB-A84F8F644941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7" name="图片 6" descr="\documentclass{article}&#10;\usepackage{amsmath}&#10;\pagestyle{empty}&#10;\begin{document}&#10;$$&#10;U=U_{bonded}+U_{non-bonded}&#10;$$&#10;&#10;&#10;&#10;\end{document}" title="IguanaTex Bitmap Display">
            <a:extLst>
              <a:ext uri="{FF2B5EF4-FFF2-40B4-BE49-F238E27FC236}">
                <a16:creationId xmlns:a16="http://schemas.microsoft.com/office/drawing/2014/main" id="{519AFDE9-BB33-4EF9-A0DC-A77E896393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37210" y="1375103"/>
            <a:ext cx="2641371" cy="1906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AC9441-2B8C-4B15-92DF-046005EC9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3446312"/>
            <a:ext cx="1887069" cy="2347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FCF9D2-7A59-41DC-A4CB-703D78603A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086"/>
          <a:stretch/>
        </p:blipFill>
        <p:spPr>
          <a:xfrm>
            <a:off x="2515719" y="3957110"/>
            <a:ext cx="3261256" cy="20933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6DF1DF-3B58-48FD-8FB5-D8BBB45C01F7}"/>
              </a:ext>
            </a:extLst>
          </p:cNvPr>
          <p:cNvSpPr/>
          <p:nvPr/>
        </p:nvSpPr>
        <p:spPr>
          <a:xfrm>
            <a:off x="6896784" y="32812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\documentclass{article}&#10;\usepackage{amsmath}&#10;\pagestyle{empty}&#10;\begin{document}&#10;&#10;$$&#10;\varphi_{ij}^{\rm LJ}(r_{ij})=4\varepsilon_{ij}\Big[(\frac{\sigma_{ij}}{r_{ij}})^{12}-(\frac{\sigma_{ij}}{r_{ij}})^{6}\Big]&#10;$$&#10;&#10;&#10;\end{document}" title="IguanaTex Bitmap Display">
            <a:extLst>
              <a:ext uri="{FF2B5EF4-FFF2-40B4-BE49-F238E27FC236}">
                <a16:creationId xmlns:a16="http://schemas.microsoft.com/office/drawing/2014/main" id="{0EE8003B-4D96-49FD-AFDB-2F4762C60C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95747" y="3383854"/>
            <a:ext cx="3261257" cy="4854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F25FBF-D102-4B52-9A5A-99BDB85233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175" r="46817" b="28148"/>
          <a:stretch/>
        </p:blipFill>
        <p:spPr>
          <a:xfrm>
            <a:off x="5503889" y="4859018"/>
            <a:ext cx="2970520" cy="7365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0F0251-4C2B-4F5F-92CC-100724598830}"/>
              </a:ext>
            </a:extLst>
          </p:cNvPr>
          <p:cNvSpPr/>
          <p:nvPr/>
        </p:nvSpPr>
        <p:spPr>
          <a:xfrm>
            <a:off x="6627093" y="4456113"/>
            <a:ext cx="1908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London dispersion</a:t>
            </a:r>
          </a:p>
          <a:p>
            <a:r>
              <a:rPr lang="zh-CN" altLang="en-US" dirty="0">
                <a:solidFill>
                  <a:prstClr val="black"/>
                </a:solidFill>
              </a:rPr>
              <a:t>                  ↓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93769-C672-42B5-87FF-674D2FCC2CEF}"/>
              </a:ext>
            </a:extLst>
          </p:cNvPr>
          <p:cNvSpPr/>
          <p:nvPr/>
        </p:nvSpPr>
        <p:spPr>
          <a:xfrm>
            <a:off x="6206691" y="5499888"/>
            <a:ext cx="156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          ↑</a:t>
            </a:r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Pauli repulsion</a:t>
            </a:r>
          </a:p>
        </p:txBody>
      </p:sp>
    </p:spTree>
    <p:extLst>
      <p:ext uri="{BB962C8B-B14F-4D97-AF65-F5344CB8AC3E}">
        <p14:creationId xmlns:p14="http://schemas.microsoft.com/office/powerpoint/2010/main" val="9687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Molecular Mechanics: Force Field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678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Potential Energy Function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Force Field</a:t>
            </a:r>
            <a:r>
              <a:rPr lang="en-US" altLang="zh-CN" sz="2000" dirty="0">
                <a:solidFill>
                  <a:prstClr val="black"/>
                </a:solidFill>
              </a:rPr>
              <a:t>: the </a:t>
            </a:r>
            <a:r>
              <a:rPr lang="en-US" altLang="zh-CN" sz="2000" b="1" dirty="0">
                <a:solidFill>
                  <a:srgbClr val="00B0F0"/>
                </a:solidFill>
              </a:rPr>
              <a:t>function form </a:t>
            </a:r>
            <a:r>
              <a:rPr lang="en-US" altLang="zh-CN" sz="2000" dirty="0">
                <a:solidFill>
                  <a:prstClr val="black"/>
                </a:solidFill>
              </a:rPr>
              <a:t>of the potential and a </a:t>
            </a:r>
            <a:r>
              <a:rPr lang="en-US" altLang="zh-CN" sz="2000" b="1" dirty="0">
                <a:solidFill>
                  <a:srgbClr val="00B0F0"/>
                </a:solidFill>
              </a:rPr>
              <a:t>set of parameters </a:t>
            </a:r>
            <a:r>
              <a:rPr lang="en-US" altLang="zh-CN" sz="2000" dirty="0">
                <a:solidFill>
                  <a:prstClr val="black"/>
                </a:solidFill>
              </a:rPr>
              <a:t>for different types of atoms, bonds and interactions etc.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general (empirical) force field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Van der Waals Interaction: </a:t>
            </a:r>
            <a:r>
              <a:rPr lang="en-US" altLang="zh-CN" sz="2000" b="1" dirty="0">
                <a:solidFill>
                  <a:srgbClr val="FF0000"/>
                </a:solidFill>
              </a:rPr>
              <a:t>Lennard-Jones Potential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The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Potential</a:t>
            </a:r>
            <a:r>
              <a:rPr lang="en-US" altLang="zh-CN" sz="2000" b="1" dirty="0">
                <a:solidFill>
                  <a:srgbClr val="FF0000"/>
                </a:solidFill>
              </a:rPr>
              <a:t> Cut-off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In principle pair potentials have </a:t>
            </a:r>
            <a:r>
              <a:rPr lang="en-US" altLang="zh-CN" b="1" dirty="0">
                <a:solidFill>
                  <a:srgbClr val="00B0F0"/>
                </a:solidFill>
              </a:rPr>
              <a:t>infinite</a:t>
            </a:r>
            <a:r>
              <a:rPr lang="en-US" altLang="zh-CN" dirty="0"/>
              <a:t> range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For potentials like Lennard-Jones potential                                                        the value quickly becomes negligible when                                                 atoms gradually separate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Apply an (empirical) </a:t>
            </a:r>
            <a:r>
              <a:rPr lang="en-US" altLang="zh-CN" b="1" dirty="0">
                <a:solidFill>
                  <a:srgbClr val="00B0F0"/>
                </a:solidFill>
              </a:rPr>
              <a:t>cut-off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8F9672-3F66-4D76-9FFB-A84F8F644941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7" name="图片 6" descr="\documentclass{article}&#10;\usepackage{amsmath}&#10;\pagestyle{empty}&#10;\begin{document}&#10;$$&#10;U=U_{bonded}+U_{non-bonded}&#10;$$&#10;&#10;&#10;&#10;\end{document}" title="IguanaTex Bitmap Display">
            <a:extLst>
              <a:ext uri="{FF2B5EF4-FFF2-40B4-BE49-F238E27FC236}">
                <a16:creationId xmlns:a16="http://schemas.microsoft.com/office/drawing/2014/main" id="{519AFDE9-BB33-4EF9-A0DC-A77E896393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37210" y="1375103"/>
            <a:ext cx="2641371" cy="1906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6DF1DF-3B58-48FD-8FB5-D8BBB45C01F7}"/>
              </a:ext>
            </a:extLst>
          </p:cNvPr>
          <p:cNvSpPr/>
          <p:nvPr/>
        </p:nvSpPr>
        <p:spPr>
          <a:xfrm>
            <a:off x="6896784" y="32812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 descr="\documentclass{article}&#10;\usepackage{amsmath}&#10;\pagestyle{empty}&#10;\begin{document}&#10;&#10;$$&#10;r_{cut}&#10;$$&#10;&#10;&#10;\end{document}" title="IguanaTex Bitmap Display">
            <a:extLst>
              <a:ext uri="{FF2B5EF4-FFF2-40B4-BE49-F238E27FC236}">
                <a16:creationId xmlns:a16="http://schemas.microsoft.com/office/drawing/2014/main" id="{048FB2EF-2A17-4DBA-B8B4-DE538F2274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4409" y="4859837"/>
            <a:ext cx="346971" cy="1357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39DECE-A119-472B-B7CD-19F875921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829" y="3547687"/>
            <a:ext cx="2641371" cy="24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Preparation to start a Simulation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5436870" cy="84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Periodic Boundary Condition (PBC)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system is in fact </a:t>
            </a:r>
            <a:r>
              <a:rPr lang="en-US" altLang="zh-CN" b="1" dirty="0">
                <a:solidFill>
                  <a:srgbClr val="00B0F0"/>
                </a:solidFill>
              </a:rPr>
              <a:t>infinite</a:t>
            </a:r>
            <a:r>
              <a:rPr lang="en-US" altLang="zh-CN" dirty="0">
                <a:solidFill>
                  <a:prstClr val="black"/>
                </a:solidFill>
              </a:rPr>
              <a:t> in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Idea: the </a:t>
            </a:r>
            <a:r>
              <a:rPr lang="en-US" altLang="zh-CN" b="1" dirty="0">
                <a:solidFill>
                  <a:srgbClr val="00B0F0"/>
                </a:solidFill>
              </a:rPr>
              <a:t>periodic cell </a:t>
            </a:r>
            <a:r>
              <a:rPr lang="en-US" altLang="zh-CN" dirty="0">
                <a:solidFill>
                  <a:prstClr val="black"/>
                </a:solidFill>
              </a:rPr>
              <a:t>is assumed to be </a:t>
            </a:r>
            <a:r>
              <a:rPr lang="en-US" altLang="zh-CN" b="1" dirty="0">
                <a:solidFill>
                  <a:srgbClr val="00B0F0"/>
                </a:solidFill>
              </a:rPr>
              <a:t>replicated</a:t>
            </a:r>
            <a:r>
              <a:rPr lang="en-US" altLang="zh-CN" dirty="0">
                <a:solidFill>
                  <a:prstClr val="black"/>
                </a:solidFill>
              </a:rPr>
              <a:t> in the same way as a unit cell in crystallography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Purpose: create a system </a:t>
            </a:r>
            <a:r>
              <a:rPr lang="en-US" altLang="zh-CN" b="1" dirty="0">
                <a:solidFill>
                  <a:srgbClr val="00B0F0"/>
                </a:solidFill>
              </a:rPr>
              <a:t>without surfaces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Minimum Image Convention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 cut-off setting: Net interaction experienced by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atom</a:t>
            </a:r>
            <a:r>
              <a:rPr lang="zh-CN" altLang="en-US" dirty="0"/>
              <a:t> </a:t>
            </a:r>
            <a:r>
              <a:rPr lang="en-US" altLang="zh-CN" dirty="0"/>
              <a:t>includes contribution from only </a:t>
            </a:r>
            <a:r>
              <a:rPr lang="en-US" altLang="zh-CN" b="1" dirty="0">
                <a:solidFill>
                  <a:srgbClr val="00B0F0"/>
                </a:solidFill>
              </a:rPr>
              <a:t>one image </a:t>
            </a:r>
            <a:r>
              <a:rPr lang="en-US" altLang="zh-CN" dirty="0"/>
              <a:t>of the other atom in the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Purpose: </a:t>
            </a:r>
            <a:r>
              <a:rPr lang="en-US" altLang="zh-CN" b="1" dirty="0">
                <a:solidFill>
                  <a:srgbClr val="00B0F0"/>
                </a:solidFill>
              </a:rPr>
              <a:t>only the closest images </a:t>
            </a:r>
            <a:r>
              <a:rPr lang="en-US" altLang="zh-CN" dirty="0"/>
              <a:t>of any two atoms contribute to the calculated energy / force 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Initial Conditions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Initial </a:t>
            </a:r>
            <a:r>
              <a:rPr lang="en-US" altLang="zh-CN" b="1" dirty="0">
                <a:solidFill>
                  <a:srgbClr val="00B0F0"/>
                </a:solidFill>
              </a:rPr>
              <a:t>atom positions</a:t>
            </a:r>
            <a:r>
              <a:rPr lang="en-US" altLang="zh-CN" dirty="0"/>
              <a:t>: usually obtained by x-ray crystallography or cryo-</a:t>
            </a:r>
            <a:r>
              <a:rPr lang="en-US" altLang="zh-CN" dirty="0" err="1"/>
              <a:t>em</a:t>
            </a:r>
            <a:r>
              <a:rPr lang="en-US" altLang="zh-CN" dirty="0"/>
              <a:t> (NOT </a:t>
            </a:r>
            <a:r>
              <a:rPr lang="en-US" altLang="zh-CN" i="1" dirty="0"/>
              <a:t>in vivo</a:t>
            </a:r>
            <a:r>
              <a:rPr lang="en-US" altLang="zh-CN" dirty="0"/>
              <a:t>!)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Initial </a:t>
            </a:r>
            <a:r>
              <a:rPr lang="en-US" altLang="zh-CN" b="1" dirty="0">
                <a:solidFill>
                  <a:srgbClr val="00B0F0"/>
                </a:solidFill>
              </a:rPr>
              <a:t>velocities</a:t>
            </a:r>
            <a:r>
              <a:rPr lang="en-US" altLang="zh-CN" dirty="0"/>
              <a:t>: usually generated from a series of random seeds, then scaled to match the required system temperature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B0F0"/>
              </a:solidFill>
            </a:endParaRP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6DF1DF-3B58-48FD-8FB5-D8BBB45C01F7}"/>
              </a:ext>
            </a:extLst>
          </p:cNvPr>
          <p:cNvSpPr/>
          <p:nvPr/>
        </p:nvSpPr>
        <p:spPr>
          <a:xfrm>
            <a:off x="6896784" y="32812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7791FB-55C1-4F60-9C2D-4EFB3DC4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1262383"/>
            <a:ext cx="2653030" cy="24290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0CBC64-027F-4AE4-B144-A2319BAEB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1"/>
          <a:stretch/>
        </p:blipFill>
        <p:spPr>
          <a:xfrm>
            <a:off x="5943600" y="3787336"/>
            <a:ext cx="2539625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F278E05-C1B2-4717-BBDD-86B26D1F3C29}"/>
              </a:ext>
            </a:extLst>
          </p:cNvPr>
          <p:cNvSpPr txBox="1"/>
          <p:nvPr/>
        </p:nvSpPr>
        <p:spPr>
          <a:xfrm>
            <a:off x="543075" y="4859618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Background</a:t>
            </a:r>
            <a:endParaRPr lang="en-US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Proteins: Structure and Functions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Why Molecular Dynamics Simulations?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2"/>
                </a:solidFill>
                <a:cs typeface="Calibri" panose="020F0502020204030204" pitchFamily="34" charset="0"/>
              </a:rPr>
              <a:t>MD Simulation of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BE77612-C75D-43EC-8971-CB2D67200ADE}"/>
              </a:ext>
            </a:extLst>
          </p:cNvPr>
          <p:cNvSpPr txBox="1"/>
          <p:nvPr/>
        </p:nvSpPr>
        <p:spPr>
          <a:xfrm>
            <a:off x="3369056" y="4859617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Principles</a:t>
            </a:r>
            <a:endParaRPr lang="en-CN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Simulation of Dynamics of Particles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Molecular Mechanics: Force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Preparation to start a Simulation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128DA79C-5D57-45F0-A456-94EC34A042AB}"/>
              </a:ext>
            </a:extLst>
          </p:cNvPr>
          <p:cNvSpPr txBox="1"/>
          <p:nvPr/>
        </p:nvSpPr>
        <p:spPr>
          <a:xfrm>
            <a:off x="6194575" y="4859617"/>
            <a:ext cx="232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yriad Pro" panose="020B0503030403020204" pitchFamily="34" charset="0"/>
              </a:rPr>
              <a:t>Algorithms</a:t>
            </a:r>
            <a:endParaRPr lang="en-CN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Verlet (“leapfrog”)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Why Leapfrog Algorithm?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Frontier: Deep Learning for Molecular Dynamics 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297741-C587-4F95-9EFD-A1DCD9790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15158" r="19257"/>
          <a:stretch/>
        </p:blipFill>
        <p:spPr>
          <a:xfrm>
            <a:off x="3453938" y="1538148"/>
            <a:ext cx="2235662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22BC76-7605-47DD-A9A4-40752369A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1" r="12571"/>
          <a:stretch/>
        </p:blipFill>
        <p:spPr>
          <a:xfrm>
            <a:off x="6279686" y="1538148"/>
            <a:ext cx="2235663" cy="318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EBE507-65AA-409D-BF04-964679E30B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3490" r="5113"/>
          <a:stretch/>
        </p:blipFill>
        <p:spPr>
          <a:xfrm>
            <a:off x="628419" y="1538148"/>
            <a:ext cx="22352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333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Verlet (“leapfrog”) Algorithm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833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prstClr val="black"/>
                </a:solidFill>
              </a:rPr>
              <a:t>where                    denotes the (fixed) time interval, and the force</a:t>
            </a:r>
          </a:p>
          <a:p>
            <a:pPr lvl="1">
              <a:spcBef>
                <a:spcPts val="6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computed at the </a:t>
            </a:r>
            <a:r>
              <a:rPr lang="en-US" altLang="zh-CN" b="1" dirty="0">
                <a:solidFill>
                  <a:srgbClr val="00B0F0"/>
                </a:solidFill>
              </a:rPr>
              <a:t>end</a:t>
            </a:r>
            <a:r>
              <a:rPr lang="en-US" altLang="zh-CN" dirty="0">
                <a:solidFill>
                  <a:prstClr val="black"/>
                </a:solidFill>
              </a:rPr>
              <a:t> of a given step is reused at the </a:t>
            </a:r>
            <a:r>
              <a:rPr lang="en-US" altLang="zh-CN" b="1" dirty="0">
                <a:solidFill>
                  <a:srgbClr val="00B0F0"/>
                </a:solidFill>
              </a:rPr>
              <a:t>start</a:t>
            </a:r>
            <a:r>
              <a:rPr lang="en-US" altLang="zh-CN" dirty="0">
                <a:solidFill>
                  <a:prstClr val="black"/>
                </a:solidFill>
              </a:rPr>
              <a:t> of the following step, lead to a similar cost to Euler Method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“Leapfrog”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Update positions and velocities at </a:t>
            </a:r>
            <a:r>
              <a:rPr lang="en-US" altLang="zh-CN" b="1" dirty="0">
                <a:solidFill>
                  <a:srgbClr val="00B0F0"/>
                </a:solidFill>
              </a:rPr>
              <a:t>interleaved</a:t>
            </a:r>
            <a:r>
              <a:rPr lang="en-US" altLang="zh-CN" dirty="0"/>
              <a:t> time points, staggered in such a way that they </a:t>
            </a:r>
            <a:r>
              <a:rPr lang="en-US" altLang="zh-CN" b="1" dirty="0">
                <a:solidFill>
                  <a:srgbClr val="00B0F0"/>
                </a:solidFill>
              </a:rPr>
              <a:t>"leapfrog" </a:t>
            </a:r>
            <a:r>
              <a:rPr lang="en-US" altLang="zh-CN" dirty="0"/>
              <a:t>over each other.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i="1" dirty="0" err="1">
                <a:solidFill>
                  <a:srgbClr val="FF0000"/>
                </a:solidFill>
              </a:rPr>
              <a:t>Störmer’s</a:t>
            </a:r>
            <a:r>
              <a:rPr lang="en-US" altLang="zh-CN" sz="2000" b="1" i="1" dirty="0">
                <a:solidFill>
                  <a:srgbClr val="FF0000"/>
                </a:solidFill>
              </a:rPr>
              <a:t> Rule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Eliminate velocities to obtain</a:t>
            </a: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8F9672-3F66-4D76-9FFB-A84F8F644941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CF4584-1EAE-44CA-BD4F-51C365DDE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5" t="2401" r="4042" b="5835"/>
          <a:stretch/>
        </p:blipFill>
        <p:spPr>
          <a:xfrm>
            <a:off x="7183120" y="1305447"/>
            <a:ext cx="1332230" cy="1330216"/>
          </a:xfrm>
          <a:prstGeom prst="rect">
            <a:avLst/>
          </a:prstGeom>
        </p:spPr>
      </p:pic>
      <p:pic>
        <p:nvPicPr>
          <p:cNvPr id="4" name="图片 3" descr="\documentclass{article}&#10;\usepackage{amsmath}&#10;\pagestyle{empty}&#10;\begin{document}&#10;&#10;\def\bb#1{\boldsymbol{#1}}&#10;$$&#10;\bb{v}_{n+\frac{1}{2} }=\bb{v}_{n}+\frac{h}{2}\bb{M}^{-1}\bb{F}_{n}&#10;$$&#10;$$&#10;\bb{r}_{n+1}=\bb{r}_{n}+h\bb{v}_{n+\frac{1}{2}}&#10;$$&#10;$$&#10;\bb{v}_{n+1}=\bb{v}_{n+\frac{1}{2}}+\frac{h}{2}\bb{M}^{-1}\bb{F}_{n+1}&#10;$$&#10;\end{document}" title="IguanaTex Bitmap Display">
            <a:extLst>
              <a:ext uri="{FF2B5EF4-FFF2-40B4-BE49-F238E27FC236}">
                <a16:creationId xmlns:a16="http://schemas.microsoft.com/office/drawing/2014/main" id="{06E2D0AE-747E-45F9-9EAA-8C065541B8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3258" y="1545914"/>
            <a:ext cx="2837485" cy="1523657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$$&#10;h:=\Delta t&#10;$$&#10;&#10;\end{document}" title="IguanaTex Bitmap Display">
            <a:extLst>
              <a:ext uri="{FF2B5EF4-FFF2-40B4-BE49-F238E27FC236}">
                <a16:creationId xmlns:a16="http://schemas.microsoft.com/office/drawing/2014/main" id="{5F652831-8EC6-437D-A708-A9B0088CE7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17701" y="3231728"/>
            <a:ext cx="750171" cy="165943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\def\bb#1{\boldsymbol{#1}}&#10;&#10;$$&#10;\bb{F}_{n}=\bb{F}(\bb{r}_{n})=-\nabla U(\bb{r}_{n})&#10;$$&#10;&#10;&#10;\end{document}" title="IguanaTex Bitmap Display">
            <a:extLst>
              <a:ext uri="{FF2B5EF4-FFF2-40B4-BE49-F238E27FC236}">
                <a16:creationId xmlns:a16="http://schemas.microsoft.com/office/drawing/2014/main" id="{F3305126-04AD-447E-826F-29BD990B35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2628" y="3555615"/>
            <a:ext cx="2489143" cy="229029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&#10;\def\bb#1{\boldsymbol{#1}}&#10;$$&#10;\bb{M}(\bb{r}_{n+1}-2\bb{r}_{n}+\bb{r}_{n-1})=-h^{2}\nabla U(\bb{r}_{n})&#10;$$&#10;&#10;\end{document}" title="IguanaTex Bitmap Display">
            <a:extLst>
              <a:ext uri="{FF2B5EF4-FFF2-40B4-BE49-F238E27FC236}">
                <a16:creationId xmlns:a16="http://schemas.microsoft.com/office/drawing/2014/main" id="{C4C08492-EEC0-4039-99C1-43A2512493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47885" y="5985216"/>
            <a:ext cx="3831771" cy="2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Verlet (“leapfrog”) Algorithm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378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Brief Derivation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 leapfrog algorithm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4D22E8-C3E1-4D4A-A3D0-36BA51D50DFC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41" name="图片 40" descr="\documentclass{article}&#10;\usepackage{amsmath}&#10;\pagestyle{empty}&#10;\begin{document}&#10;&#10;&#10;\def\bb#1{\boldsymbol{#1}}&#10;Consider the Taylor Expansion in terms of the time interval $h$ as&#10;\begin{align}&#10;\bb{r}(t+h)=\bb{r}(t)+ \bb{\dot{r}}(t)h+\bb{\ddot{r}}(t)\frac{h^2}{2!}+\bb{\dddot{r}}(t)\frac{h^3}{3!}+\bb{\ddddot{r}}(t)\frac{h^4}{4!}+O(h^5)\label{}&#10;\end{align}&#10;&#10;take $t=nh$ where $n$ is some integer, we obtain&#10;\begin{align}&#10;\bb{r}_{n+1}=\bb{r}_{n}+ \bb{\dot{r}}_{n}h+\bb{\ddot{r}}_{n}\frac{h^2}{2!}+\bb{\dddot{r}}(t)\frac{h^3}{3!}+\bb{\ddddot{r}}(t)\frac{h^4}{4!}+O(h^5)\label{1}&#10;\end{align}&#10;&#10;Similarly, we have&#10;\begin{align}&#10;\bb{r}_{n-1}=\bb{r}_{n}- \bb{\dot{r}}_{n}h+\bb{\ddot{r}}_{n}\frac{h^2}{2!}-\bb{\dddot{r}}(t)\frac{h^3}{3!}+\bb{\ddddot{r}}(t)\frac{h^4}{4!}+O(h^5)\label{2}&#10;\end{align}&#10;&#10;$(2)-(3)$ to obtain&#10;\begin{align}&#10;\bb{r}_{n+1}-\bb{r}_{n-1}=2\bb{\dot{r}}_{n}h+\bb{\dddot{r}}_{n}\frac{2h^3}{3!}+O(h^5)\label{}&#10;\end{align}&#10;&#10;&#10;&#10;&#10;\end{document}" title="IguanaTex Bitmap Display">
            <a:extLst>
              <a:ext uri="{FF2B5EF4-FFF2-40B4-BE49-F238E27FC236}">
                <a16:creationId xmlns:a16="http://schemas.microsoft.com/office/drawing/2014/main" id="{3AD10AD8-2C10-4DBC-9DEE-A40095F74F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684" y="1729057"/>
            <a:ext cx="7486631" cy="45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Verlet (“leapfrog”) Algorithm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378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Brief Derivation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 leapfrog algorithm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4D22E8-C3E1-4D4A-A3D0-36BA51D50DFC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48" name="图片 47" descr="\documentclass{article}&#10;\usepackage{amsmath}&#10;\pagestyle{empty}&#10;\begin{document}&#10;&#10;&#10;\def\bb#1{\boldsymbol{#1}}&#10;Devide $2h$ through $(4)$, by definition we have&#10;\begin{align}&#10;\bb{v}_{n}=\frac{1}{2h}(\bb{r}_{n+1}-\bb{r}_{n-1})=\bb{\dot{r}}_{n}+\bb{\dddot{r}}_{n}\frac{h^2}{3!}+O(h^4) \tag{5}&#10;\end{align}&#10;&#10;rearrange $(2)$ to give&#10;\begin{align}&#10;\bb{r}_{n+1}-\bb{r}_{n}=\Big(\bb{\dot{r}}_{n}+\bb{\dddot{r}}_{n}\frac{h^2}{3!} \Big)h+\bb{\ddot{r}}_{n}\frac{h^2}{2!} +O(h^4)\tag{6}&#10;\end{align}&#10;&#10;substitute $(5)$ to $(6)$ and divide throughout by $h$, we have&#10;\begin{align}&#10;\frac{1}{h}(\bb{r}_{n+1}-\bb{r}_{n})=\bb{v}_{n}+\bb{\ddot{r}}_{n}\frac{h}{2!}+O(h^3)\tag{7}&#10;\end{align}&#10;&#10;hence by Newton's Law of Motion, we obtain&#10;\begin{align}&#10;\bb{v}_{n+\frac{1}{2}}=\bb{v}_{n}+\frac{h}{2}\bb{M}^{-1}\bb{F}_{n}+O(h^3)\tag{8}&#10;\end{align}&#10;&#10;\end{document}" title="IguanaTex Bitmap Display">
            <a:extLst>
              <a:ext uri="{FF2B5EF4-FFF2-40B4-BE49-F238E27FC236}">
                <a16:creationId xmlns:a16="http://schemas.microsoft.com/office/drawing/2014/main" id="{46176A9D-ACF2-4233-A2A5-750C7187C5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9373" y="1729053"/>
            <a:ext cx="7485254" cy="45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9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Verlet (“leapfrog”) Algorithm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378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Brief Derivation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 leapfrog algorithm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4D22E8-C3E1-4D4A-A3D0-36BA51D50DFC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39" name="图片 38" descr="\documentclass{article}&#10;\usepackage{amsmath}&#10;\pagestyle{empty}&#10;\begin{document}&#10;&#10;&#10;\def\bb#1{\boldsymbol{#1}}&#10;where we define&#10;\begin{align}&#10;\bb{v}_{n+\frac{1}{2}}=\frac{\bb{r}_{n+1}-\bb{r}_{n}}{h}\tag{9}\\&#10;\bb{v}_{n-\frac{1}{2}}=\frac{\bb{r}_{n}-\bb{r}_{n-1}}{h}\tag{10}&#10;\end{align}&#10;&#10;to represent the half time step velocities.&#10;&#10;In conclusion of $(8)(9)(10)$, we have the algorithm&#10;\begin{align}&#10;\bb{v}_{n+\frac{1}{2} }=\bb{v}_{n}+\frac{h}{2}\bb{M}^{-1}\bb{F}_{n}\tag{11}\\&#10;\bb{r}_{n+1}=\bb{r}_{n}+h\bb{v}_{n+\frac{1}{2}}\                  \ \tag{12}\\&#10;\bb{v}_{n+1}=\bb{v}_{n+\frac{1}{2}}+\frac{h}{2}\bb{M}^{-1}\bb{F}_{n+1}\tag{13}&#10;\end{align}&#10;&#10;which is consistent with the algorithm stated in the beginning.&#10;&#10;&#10;\end{document}" title="IguanaTex Bitmap Display">
            <a:extLst>
              <a:ext uri="{FF2B5EF4-FFF2-40B4-BE49-F238E27FC236}">
                <a16:creationId xmlns:a16="http://schemas.microsoft.com/office/drawing/2014/main" id="{465CA624-ABF8-4008-9A11-4C9114456B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001" y="1729057"/>
            <a:ext cx="7487997" cy="42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Leapfrog Algorithm?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657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Leapfrog Algorithm: </a:t>
            </a:r>
            <a:r>
              <a:rPr lang="en-US" altLang="zh-CN" sz="2000" b="1" dirty="0">
                <a:solidFill>
                  <a:srgbClr val="FF0000"/>
                </a:solidFill>
              </a:rPr>
              <a:t>Second-Order Method </a:t>
            </a:r>
            <a:r>
              <a:rPr lang="en-US" altLang="zh-CN" sz="2000" dirty="0"/>
              <a:t>(Proof is omitted)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Why not apply higher-order Runge-</a:t>
            </a:r>
            <a:r>
              <a:rPr lang="en-US" altLang="zh-CN" dirty="0" err="1"/>
              <a:t>Kutta</a:t>
            </a:r>
            <a:r>
              <a:rPr lang="zh-CN" altLang="en-US" dirty="0"/>
              <a:t> </a:t>
            </a:r>
            <a:r>
              <a:rPr lang="en-US" altLang="zh-CN" dirty="0"/>
              <a:t>Method (e.g. RK4)?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Error Growth </a:t>
            </a:r>
            <a:r>
              <a:rPr lang="en-US" altLang="zh-CN" sz="2000" dirty="0">
                <a:solidFill>
                  <a:prstClr val="black"/>
                </a:solidFill>
              </a:rPr>
              <a:t>in Numerical Integration of ODEs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7CB7C-1841-4E46-9B1C-31C08DD31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6" b="2782"/>
          <a:stretch/>
        </p:blipFill>
        <p:spPr>
          <a:xfrm>
            <a:off x="1423705" y="2397760"/>
            <a:ext cx="4678208" cy="20575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96A2EC-AA52-40B2-96EA-0E7DB8C4B6BC}"/>
              </a:ext>
            </a:extLst>
          </p:cNvPr>
          <p:cNvSpPr/>
          <p:nvPr/>
        </p:nvSpPr>
        <p:spPr>
          <a:xfrm>
            <a:off x="6457950" y="3241275"/>
            <a:ext cx="1617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Euler’s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Method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F12882-9729-4D1E-B218-E98CC627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3"/>
          <a:stretch/>
        </p:blipFill>
        <p:spPr>
          <a:xfrm>
            <a:off x="1253427" y="4303237"/>
            <a:ext cx="4818568" cy="21808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833AAB6-64F4-42EE-B078-63B46DBCF561}"/>
              </a:ext>
            </a:extLst>
          </p:cNvPr>
          <p:cNvSpPr/>
          <p:nvPr/>
        </p:nvSpPr>
        <p:spPr>
          <a:xfrm>
            <a:off x="6271488" y="5211336"/>
            <a:ext cx="1990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Leapfrog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44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F278E05-C1B2-4717-BBDD-86B26D1F3C29}"/>
              </a:ext>
            </a:extLst>
          </p:cNvPr>
          <p:cNvSpPr txBox="1"/>
          <p:nvPr/>
        </p:nvSpPr>
        <p:spPr>
          <a:xfrm>
            <a:off x="543075" y="4859618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latin typeface="Myriad Pro" panose="020B0503030403020204" pitchFamily="34" charset="0"/>
              </a:rPr>
              <a:t>Background</a:t>
            </a:r>
            <a:endParaRPr lang="en-US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Proteins: Structure and Functions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Why Molecular Dynamics Simulations?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Calibri" panose="020F0502020204030204" pitchFamily="34" charset="0"/>
              </a:rPr>
              <a:t>MD Simulation of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BE77612-C75D-43EC-8971-CB2D67200ADE}"/>
              </a:ext>
            </a:extLst>
          </p:cNvPr>
          <p:cNvSpPr txBox="1"/>
          <p:nvPr/>
        </p:nvSpPr>
        <p:spPr>
          <a:xfrm>
            <a:off x="3369056" y="4859617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yriad Pro" panose="020B0503030403020204" pitchFamily="34" charset="0"/>
              </a:rPr>
              <a:t>Principles</a:t>
            </a:r>
            <a:endParaRPr lang="en-CN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Simulation of Dynamics of Particles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Molecular Mechanics: Force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Preparation to start a Simulation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128DA79C-5D57-45F0-A456-94EC34A042AB}"/>
              </a:ext>
            </a:extLst>
          </p:cNvPr>
          <p:cNvSpPr txBox="1"/>
          <p:nvPr/>
        </p:nvSpPr>
        <p:spPr>
          <a:xfrm>
            <a:off x="6194575" y="4859617"/>
            <a:ext cx="232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yriad Pro" panose="020B0503030403020204" pitchFamily="34" charset="0"/>
              </a:rPr>
              <a:t>Algorithms</a:t>
            </a:r>
            <a:endParaRPr lang="en-CN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Verlet (“leapfrog”)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Why Leapfrog Algorithm?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Frontier: Deep Learning for Molecular Dynamics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3FA91-44E3-4E5C-AED4-4841C82FB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" r="5113"/>
          <a:stretch/>
        </p:blipFill>
        <p:spPr>
          <a:xfrm>
            <a:off x="628419" y="1538148"/>
            <a:ext cx="2235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297741-C587-4F95-9EFD-A1DCD9790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8" r="19257"/>
          <a:stretch/>
        </p:blipFill>
        <p:spPr>
          <a:xfrm>
            <a:off x="3453938" y="1538148"/>
            <a:ext cx="2235662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22BC76-7605-47DD-A9A4-40752369A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1" r="12571"/>
          <a:stretch/>
        </p:blipFill>
        <p:spPr>
          <a:xfrm>
            <a:off x="6279686" y="1538148"/>
            <a:ext cx="2235663" cy="318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Leapfrog Algorithm?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93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Leapfrog Algorithm: </a:t>
            </a:r>
            <a:r>
              <a:rPr lang="en-US" altLang="zh-CN" sz="2000" b="1" dirty="0">
                <a:solidFill>
                  <a:srgbClr val="FF0000"/>
                </a:solidFill>
              </a:rPr>
              <a:t>Second-Order Method </a:t>
            </a:r>
            <a:r>
              <a:rPr lang="en-US" altLang="zh-CN" sz="2000" dirty="0"/>
              <a:t>(Proof is omitted)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Why not apply higher-order Runge-</a:t>
            </a:r>
            <a:r>
              <a:rPr lang="en-US" altLang="zh-CN" dirty="0" err="1"/>
              <a:t>Kutta</a:t>
            </a:r>
            <a:r>
              <a:rPr lang="zh-CN" altLang="en-US" dirty="0"/>
              <a:t> </a:t>
            </a:r>
            <a:r>
              <a:rPr lang="en-US" altLang="zh-CN" dirty="0"/>
              <a:t>Method (e.g. RK4)?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Error Growth </a:t>
            </a:r>
            <a:r>
              <a:rPr lang="en-US" altLang="zh-CN" sz="2000" dirty="0">
                <a:solidFill>
                  <a:prstClr val="black"/>
                </a:solidFill>
              </a:rPr>
              <a:t>in Numerical Integration of ODEs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Molecular dynamics trajectories need to be very long compared to the time step,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thus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how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the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error grows in long simulations </a:t>
            </a:r>
            <a:r>
              <a:rPr lang="en-US" altLang="zh-CN" dirty="0">
                <a:solidFill>
                  <a:prstClr val="black"/>
                </a:solidFill>
              </a:rPr>
              <a:t>is essential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Chaotic nature </a:t>
            </a:r>
            <a:r>
              <a:rPr lang="en-US" altLang="zh-CN" dirty="0"/>
              <a:t>of molecular dynamics, sensitivity to perturbations,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global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error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grow</a:t>
            </a:r>
            <a:r>
              <a:rPr lang="zh-CN" altLang="en-US" dirty="0"/>
              <a:t> </a:t>
            </a:r>
            <a:r>
              <a:rPr lang="en-US" altLang="zh-CN" dirty="0"/>
              <a:t>rapidly (exponentially) in time unavoidably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However, leapfrog algorithm has significant </a:t>
            </a:r>
            <a:r>
              <a:rPr lang="en-US" altLang="zh-CN" b="1" dirty="0">
                <a:solidFill>
                  <a:srgbClr val="00B0F0"/>
                </a:solidFill>
              </a:rPr>
              <a:t>stability of energy</a:t>
            </a:r>
            <a:r>
              <a:rPr lang="en-US" altLang="zh-CN" dirty="0"/>
              <a:t> that the energy error DO NOT accumulate in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sz="2000" dirty="0">
                <a:solidFill>
                  <a:prstClr val="black"/>
                </a:solidFill>
              </a:rPr>
              <a:t>	</a:t>
            </a:r>
          </a:p>
          <a:p>
            <a:pPr lvl="1"/>
            <a:endParaRPr lang="en-US" altLang="zh-CN" dirty="0"/>
          </a:p>
          <a:p>
            <a:pPr lvl="1"/>
            <a:endParaRPr lang="en-US" altLang="zh-CN" b="1" dirty="0">
              <a:solidFill>
                <a:srgbClr val="00B0F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A570C-EFAC-4848-8795-E1E4501E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46" y="4073972"/>
            <a:ext cx="3747880" cy="218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284EF0F-8440-4C43-AACB-7934CC94F009}"/>
              </a:ext>
            </a:extLst>
          </p:cNvPr>
          <p:cNvSpPr/>
          <p:nvPr/>
        </p:nvSpPr>
        <p:spPr>
          <a:xfrm>
            <a:off x="628650" y="4164267"/>
            <a:ext cx="37478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This is actually an extremely </a:t>
            </a:r>
            <a:r>
              <a:rPr lang="en-US" altLang="zh-CN" b="1" dirty="0">
                <a:solidFill>
                  <a:srgbClr val="00B0F0"/>
                </a:solidFill>
              </a:rPr>
              <a:t>non-trivial</a:t>
            </a:r>
            <a:r>
              <a:rPr lang="en-US" altLang="zh-CN" dirty="0">
                <a:solidFill>
                  <a:prstClr val="black"/>
                </a:solidFill>
              </a:rPr>
              <a:t> property! Many common numerical algorithms of ODE is not suitable for MD Simulation for this reason. </a:t>
            </a: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Leapfrog Algorithm?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997190" cy="871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glimpse of the essence: </a:t>
            </a:r>
            <a:r>
              <a:rPr lang="en-US" altLang="zh-CN" sz="2000" b="1" dirty="0">
                <a:solidFill>
                  <a:srgbClr val="FF0000"/>
                </a:solidFill>
              </a:rPr>
              <a:t>Geometric Integrators </a:t>
            </a:r>
            <a:r>
              <a:rPr lang="en-US" altLang="zh-CN" sz="2000" dirty="0">
                <a:solidFill>
                  <a:prstClr val="black"/>
                </a:solidFill>
              </a:rPr>
              <a:t>for Hamiltonian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Methods that conserve a </a:t>
            </a:r>
            <a:r>
              <a:rPr lang="en-US" altLang="zh-CN" b="1" dirty="0">
                <a:solidFill>
                  <a:srgbClr val="00B0F0"/>
                </a:solidFill>
              </a:rPr>
              <a:t>certain geometric property </a:t>
            </a:r>
            <a:r>
              <a:rPr lang="en-US" altLang="zh-CN" i="1" dirty="0"/>
              <a:t>i.e.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Symplecticness </a:t>
            </a:r>
            <a:r>
              <a:rPr lang="en-US" altLang="zh-CN" dirty="0"/>
              <a:t>of the phase 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Mathematically, symplecticness is the property that                    is a </a:t>
            </a:r>
            <a:r>
              <a:rPr lang="en-US" altLang="zh-CN" b="1" dirty="0">
                <a:solidFill>
                  <a:srgbClr val="00B0F0"/>
                </a:solidFill>
              </a:rPr>
              <a:t>conserved quantity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Symplectic methods (e.g. leapfrog algorithm) preserve a </a:t>
            </a:r>
            <a:r>
              <a:rPr lang="en-US" altLang="zh-CN" b="1" dirty="0">
                <a:solidFill>
                  <a:srgbClr val="00B0F0"/>
                </a:solidFill>
              </a:rPr>
              <a:t>perturbed energy-like invariant</a:t>
            </a:r>
            <a:r>
              <a:rPr lang="en-US" altLang="zh-CN" dirty="0">
                <a:solidFill>
                  <a:srgbClr val="00B0F0"/>
                </a:solidFill>
              </a:rPr>
              <a:t> </a:t>
            </a:r>
            <a:r>
              <a:rPr lang="en-US" altLang="zh-CN" i="1" dirty="0"/>
              <a:t>i.e. </a:t>
            </a:r>
            <a:r>
              <a:rPr lang="en-US" altLang="zh-CN" dirty="0"/>
              <a:t>these algorithms possess </a:t>
            </a:r>
            <a:r>
              <a:rPr lang="en-US" altLang="zh-CN" b="1" dirty="0">
                <a:solidFill>
                  <a:srgbClr val="00B0F0"/>
                </a:solidFill>
              </a:rPr>
              <a:t>in-built long term stability </a:t>
            </a:r>
            <a:r>
              <a:rPr lang="en-US" altLang="zh-CN" dirty="0"/>
              <a:t>(proof is omitted)</a:t>
            </a:r>
          </a:p>
          <a:p>
            <a:pPr lvl="1"/>
            <a:endParaRPr lang="en-US" altLang="zh-CN" i="1" dirty="0"/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46D646-100E-491F-8FF7-5A1E3630056A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7" name="图片 6" descr="\documentclass{article}&#10;\usepackage{amsmath}&#10;\pagestyle{empty}&#10;\begin{document}&#10;\def\bb#1{\boldsymbol{#1}}&#10;$d\bb{p}\times d\bb{r}$&#10;&#10;&#10;&#10;\end{document}" title="IguanaTex Bitmap Display">
            <a:extLst>
              <a:ext uri="{FF2B5EF4-FFF2-40B4-BE49-F238E27FC236}">
                <a16:creationId xmlns:a16="http://schemas.microsoft.com/office/drawing/2014/main" id="{84BA6DAE-4F78-4BE5-A92C-072087865E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0" y="2204720"/>
            <a:ext cx="842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Leapfrog Algorithm?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997190" cy="906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glimpse of the essence: </a:t>
            </a:r>
            <a:r>
              <a:rPr lang="en-US" altLang="zh-CN" sz="2000" b="1" dirty="0">
                <a:solidFill>
                  <a:srgbClr val="FF0000"/>
                </a:solidFill>
              </a:rPr>
              <a:t>Geometric Integrators </a:t>
            </a:r>
            <a:r>
              <a:rPr lang="en-US" altLang="zh-CN" sz="2000" dirty="0">
                <a:solidFill>
                  <a:prstClr val="black"/>
                </a:solidFill>
              </a:rPr>
              <a:t>for Hamiltonian Systems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Dynamics of a </a:t>
            </a:r>
            <a:r>
              <a:rPr lang="en-US" altLang="zh-CN" sz="2000" b="1" dirty="0">
                <a:solidFill>
                  <a:srgbClr val="FF0000"/>
                </a:solidFill>
              </a:rPr>
              <a:t>Hamiltonian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Hamilton’s Equations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dirty="0"/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Highly restricted</a:t>
            </a:r>
            <a:r>
              <a:rPr lang="en-US" altLang="zh-CN" dirty="0"/>
              <a:t> by conservation laws or volume preservation, violation of which leads to a </a:t>
            </a:r>
            <a:r>
              <a:rPr lang="en-US" altLang="zh-CN" b="1" dirty="0">
                <a:solidFill>
                  <a:srgbClr val="00B0F0"/>
                </a:solidFill>
              </a:rPr>
              <a:t>gradual corruption </a:t>
            </a:r>
            <a:r>
              <a:rPr lang="en-US" altLang="zh-CN" dirty="0"/>
              <a:t>of the 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Volume Preserving Flows: </a:t>
            </a:r>
            <a:r>
              <a:rPr lang="en-US" altLang="zh-CN" b="1" dirty="0">
                <a:solidFill>
                  <a:srgbClr val="FF0000"/>
                </a:solidFill>
              </a:rPr>
              <a:t>Liouville’s Theorem</a:t>
            </a:r>
          </a:p>
          <a:p>
            <a:pPr lvl="1"/>
            <a:endParaRPr lang="en-US" altLang="zh-CN" i="1" dirty="0"/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46D646-100E-491F-8FF7-5A1E3630056A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8" name="图片 7" descr="\documentclass{article}&#10;\usepackage{amsmath}&#10;\pagestyle{empty}&#10;\begin{document}&#10;&#10;\def\bb#1{\boldsymbol{#1}}&#10;\begin{align}&#10;\frac{d\bb{q}}{dt}&amp;=\frac{\partial \mathcal{H} }{\partial \bb{p}} \nonumber \\&#10;\frac{d\bb{p}}{dt}&amp;=-\frac{\partial \mathcal{H} }{\partial \bb{q}}\nonumber   &#10;\end{align}&#10;&#10;&#10;\end{document}" title="IguanaTex Bitmap Display">
            <a:extLst>
              <a:ext uri="{FF2B5EF4-FFF2-40B4-BE49-F238E27FC236}">
                <a16:creationId xmlns:a16="http://schemas.microsoft.com/office/drawing/2014/main" id="{40B4AEB6-15F7-4846-AB10-0D8E735304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12457" y="2150713"/>
            <a:ext cx="1119086" cy="1120457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$$&#10;\frac{\partial }{\partial t}\rho =-\{\rho ,\mathcal{H} \} _{\rm PB}:=-\sum_{i=1}^{f}\Big(\frac{\partial \rho}{\partial q_{i}}\frac{dq_{i}}{dt}-\frac{\partial \rho}{\partial p_{i}}\frac{dp_{i}}{dt}\Big)&#10;$$&#10;&#10;&#10;\end{document}" title="IguanaTex Bitmap Display">
            <a:extLst>
              <a:ext uri="{FF2B5EF4-FFF2-40B4-BE49-F238E27FC236}">
                <a16:creationId xmlns:a16="http://schemas.microsoft.com/office/drawing/2014/main" id="{0D7CEC8D-2B5A-47E5-AF06-39ED4AF9D9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3737" y="4497049"/>
            <a:ext cx="4658743" cy="6774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F8459D-4783-498D-B036-944849FEB9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9"/>
          <a:stretch/>
        </p:blipFill>
        <p:spPr>
          <a:xfrm>
            <a:off x="6075680" y="4030842"/>
            <a:ext cx="2194046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1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Leapfrog Algorithm?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997190" cy="1129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 glimpse of the essence: </a:t>
            </a:r>
            <a:r>
              <a:rPr lang="en-US" altLang="zh-CN" sz="2000" b="1" dirty="0">
                <a:solidFill>
                  <a:srgbClr val="FF0000"/>
                </a:solidFill>
              </a:rPr>
              <a:t>Geometric Integrators </a:t>
            </a:r>
            <a:r>
              <a:rPr lang="en-US" altLang="zh-CN" sz="2000" dirty="0">
                <a:solidFill>
                  <a:prstClr val="black"/>
                </a:solidFill>
              </a:rPr>
              <a:t>for Hamiltonian Systems</a:t>
            </a: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Dynamics of a </a:t>
            </a:r>
            <a:r>
              <a:rPr lang="en-US" altLang="zh-CN" sz="2000" b="1" dirty="0">
                <a:solidFill>
                  <a:srgbClr val="FF0000"/>
                </a:solidFill>
              </a:rPr>
              <a:t>Hamiltonian system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Connection between </a:t>
            </a:r>
            <a:r>
              <a:rPr lang="en-US" altLang="zh-CN" sz="2000" b="1" dirty="0">
                <a:solidFill>
                  <a:srgbClr val="FF0000"/>
                </a:solidFill>
              </a:rPr>
              <a:t>MD Simulations </a:t>
            </a:r>
            <a:r>
              <a:rPr lang="en-US" altLang="zh-CN" sz="2000" dirty="0"/>
              <a:t>and Hamiltonian System?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Quick intro to Statistical Mechanics: </a:t>
            </a:r>
            <a:r>
              <a:rPr lang="en-US" altLang="zh-CN" b="1" dirty="0">
                <a:solidFill>
                  <a:srgbClr val="00B0F0"/>
                </a:solidFill>
              </a:rPr>
              <a:t>Microcanonical Ensemble (NVE Ensemble)</a:t>
            </a:r>
            <a:r>
              <a:rPr lang="en-US" altLang="zh-CN" dirty="0"/>
              <a:t>, energy as a conserved quantity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Hamiltonian systems, satisfy Liouville Theorem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Hence </a:t>
            </a:r>
            <a:r>
              <a:rPr lang="en-US" altLang="zh-CN" b="1" dirty="0">
                <a:solidFill>
                  <a:srgbClr val="00B0F0"/>
                </a:solidFill>
              </a:rPr>
              <a:t>symplecticness</a:t>
            </a:r>
            <a:r>
              <a:rPr lang="en-US" altLang="zh-CN" dirty="0"/>
              <a:t> of algorithms is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Symplecticness of </a:t>
            </a:r>
            <a:r>
              <a:rPr lang="en-US" altLang="zh-CN" sz="2000" b="1" dirty="0">
                <a:solidFill>
                  <a:srgbClr val="FF0000"/>
                </a:solidFill>
              </a:rPr>
              <a:t>Leapfrog Algorithm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Symplectic nature of the leapfrog algorithm can be shown by deriving the algorithm </a:t>
            </a:r>
            <a:r>
              <a:rPr lang="en-US" altLang="zh-CN" b="1" dirty="0">
                <a:solidFill>
                  <a:srgbClr val="00B0F0"/>
                </a:solidFill>
              </a:rPr>
              <a:t>directly</a:t>
            </a:r>
            <a:r>
              <a:rPr lang="en-US" altLang="zh-CN" dirty="0">
                <a:solidFill>
                  <a:prstClr val="black"/>
                </a:solidFill>
              </a:rPr>
              <a:t> from the </a:t>
            </a:r>
            <a:r>
              <a:rPr lang="en-US" altLang="zh-CN" b="1" dirty="0">
                <a:solidFill>
                  <a:srgbClr val="00B0F0"/>
                </a:solidFill>
              </a:rPr>
              <a:t>Liouville Equation </a:t>
            </a:r>
            <a:r>
              <a:rPr lang="en-US" altLang="zh-CN" dirty="0">
                <a:solidFill>
                  <a:prstClr val="black"/>
                </a:solidFill>
              </a:rPr>
              <a:t>or </a:t>
            </a:r>
            <a:r>
              <a:rPr lang="en-US" altLang="zh-CN" b="1" dirty="0">
                <a:solidFill>
                  <a:srgbClr val="00B0F0"/>
                </a:solidFill>
              </a:rPr>
              <a:t>Hamilton’s principle of least action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(The latter) finally leads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/>
              <a:t>	which is  </a:t>
            </a:r>
            <a:r>
              <a:rPr lang="en-US" altLang="zh-CN" b="1" i="1" dirty="0" err="1">
                <a:solidFill>
                  <a:srgbClr val="FF0000"/>
                </a:solidFill>
              </a:rPr>
              <a:t>Störmer’s</a:t>
            </a:r>
            <a:r>
              <a:rPr lang="en-US" altLang="zh-CN" b="1" i="1" dirty="0">
                <a:solidFill>
                  <a:srgbClr val="FF0000"/>
                </a:solidFill>
              </a:rPr>
              <a:t> Rule! </a:t>
            </a:r>
            <a:endParaRPr lang="en-US" altLang="zh-CN" b="1" i="1" dirty="0"/>
          </a:p>
          <a:p>
            <a:pPr lvl="1"/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46D646-100E-491F-8FF7-5A1E3630056A}"/>
              </a:ext>
            </a:extLst>
          </p:cNvPr>
          <p:cNvSpPr/>
          <p:nvPr/>
        </p:nvSpPr>
        <p:spPr>
          <a:xfrm>
            <a:off x="628650" y="6582976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Smith, W. (2014). Elements of molecular dynamics. </a:t>
            </a:r>
            <a:r>
              <a:rPr lang="en-US" altLang="zh-CN" sz="1200" i="1" dirty="0"/>
              <a:t>GitLab. https://gitlab. com/</a:t>
            </a:r>
            <a:r>
              <a:rPr lang="en-US" altLang="zh-CN" sz="1200" i="1" dirty="0" err="1"/>
              <a:t>DL_POLY_Classic</a:t>
            </a:r>
            <a:r>
              <a:rPr lang="en-US" altLang="zh-CN" sz="1200" i="1" dirty="0"/>
              <a:t>/</a:t>
            </a:r>
            <a:r>
              <a:rPr lang="en-US" altLang="zh-CN" sz="1200" i="1" dirty="0" err="1"/>
              <a:t>EoMD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11" name="图片 10" descr="\documentclass{article}&#10;\usepackage{amsmath}&#10;\pagestyle{empty}&#10;\begin{document}&#10;&#10;&#10;\def\bb#1{\boldsymbol{#1}}&#10;$$&#10;\bb{M}(\bb{r}_{n+1}-2\bb{r}_{n}+\bb{r}_{n-1})=-h^{2}\nabla U(\bb{r}_{n})&#10;$$&#10;&#10;\end{document}" title="IguanaTex Bitmap Display">
            <a:extLst>
              <a:ext uri="{FF2B5EF4-FFF2-40B4-BE49-F238E27FC236}">
                <a16:creationId xmlns:a16="http://schemas.microsoft.com/office/drawing/2014/main" id="{F87B61E4-1BDC-4447-8C19-81ACB9038D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1359" y="5141936"/>
            <a:ext cx="3831771" cy="2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1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Frontier: Deep Learning for Molecular Dynamics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997190" cy="840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ConfGF (ICML’21)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Learning a Force Field via </a:t>
            </a:r>
            <a:r>
              <a:rPr lang="en-US" altLang="zh-CN" b="1" dirty="0">
                <a:solidFill>
                  <a:srgbClr val="FF0000"/>
                </a:solidFill>
              </a:rPr>
              <a:t>Graph Isomorphism Network (GINs)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Perform Dynamics Simulation (Conformation Optimization) via </a:t>
            </a:r>
            <a:r>
              <a:rPr lang="en-US" altLang="zh-CN" b="1" dirty="0">
                <a:solidFill>
                  <a:srgbClr val="FF0000"/>
                </a:solidFill>
              </a:rPr>
              <a:t>Langevin Dynamics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E0491-8CF5-44C7-AB34-D6E9A430334C}"/>
              </a:ext>
            </a:extLst>
          </p:cNvPr>
          <p:cNvSpPr/>
          <p:nvPr/>
        </p:nvSpPr>
        <p:spPr>
          <a:xfrm>
            <a:off x="628649" y="6400413"/>
            <a:ext cx="7489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Shi, C., Luo, S., Xu, M., &amp; Tang, J. (2021). Learning gradient fields for molecular conformation generation. </a:t>
            </a:r>
            <a:r>
              <a:rPr lang="en-US" altLang="zh-CN" sz="1200" i="1" dirty="0" err="1"/>
              <a:t>arXiv</a:t>
            </a:r>
            <a:r>
              <a:rPr lang="en-US" altLang="zh-CN" sz="1200" i="1" dirty="0"/>
              <a:t> preprint arXiv:2105.03902.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5040E95-53B4-4DF6-87BF-1364B0D05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2"/>
          <a:stretch/>
        </p:blipFill>
        <p:spPr>
          <a:xfrm>
            <a:off x="523728" y="1979447"/>
            <a:ext cx="3939053" cy="1817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720FED-6599-4097-8F08-0749E5F93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4"/>
          <a:stretch/>
        </p:blipFill>
        <p:spPr>
          <a:xfrm>
            <a:off x="1449109" y="4496031"/>
            <a:ext cx="6245777" cy="157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4FD793-8EB9-45DB-8752-7ED7878EA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89"/>
          <a:stretch/>
        </p:blipFill>
        <p:spPr>
          <a:xfrm>
            <a:off x="4681220" y="1935951"/>
            <a:ext cx="3834130" cy="187341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B1A7279-DB26-4707-9DBB-742EE9CF6827}"/>
              </a:ext>
            </a:extLst>
          </p:cNvPr>
          <p:cNvCxnSpPr/>
          <p:nvPr/>
        </p:nvCxnSpPr>
        <p:spPr>
          <a:xfrm>
            <a:off x="4571998" y="1979447"/>
            <a:ext cx="0" cy="181727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06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25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8EF3D0-9257-4975-AE54-CF2E829831E1}"/>
              </a:ext>
            </a:extLst>
          </p:cNvPr>
          <p:cNvSpPr txBox="1"/>
          <p:nvPr/>
        </p:nvSpPr>
        <p:spPr>
          <a:xfrm>
            <a:off x="628649" y="1262383"/>
            <a:ext cx="7886701" cy="1255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[1] </a:t>
            </a:r>
            <a:r>
              <a:rPr lang="en-US" altLang="zh-CN" sz="2000" dirty="0" err="1"/>
              <a:t>Leimkuhler</a:t>
            </a:r>
            <a:r>
              <a:rPr lang="en-US" altLang="zh-CN" sz="2000" dirty="0"/>
              <a:t>, B., &amp; Matthews, C. (2016). </a:t>
            </a:r>
            <a:r>
              <a:rPr lang="en-US" altLang="zh-CN" sz="2000" i="1" dirty="0"/>
              <a:t>Molecular Dynamics</a:t>
            </a:r>
            <a:r>
              <a:rPr lang="en-US" altLang="zh-CN" sz="2000" dirty="0"/>
              <a:t>. Springer International PU</a:t>
            </a:r>
            <a:r>
              <a:rPr lang="en-US" altLang="zh-CN" sz="2000" i="1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[2] Smith, W. (2014). Elements of molecular dynamics. </a:t>
            </a:r>
            <a:r>
              <a:rPr lang="en-US" altLang="zh-CN" sz="2000" i="1" dirty="0"/>
              <a:t>GitLab. https://gitlab. com/</a:t>
            </a:r>
            <a:r>
              <a:rPr lang="en-US" altLang="zh-CN" sz="2000" i="1" dirty="0" err="1"/>
              <a:t>DL_POLY_Classic</a:t>
            </a:r>
            <a:r>
              <a:rPr lang="en-US" altLang="zh-CN" sz="2000" i="1" dirty="0"/>
              <a:t>/</a:t>
            </a:r>
            <a:r>
              <a:rPr lang="en-US" altLang="zh-CN" sz="2000" i="1" dirty="0" err="1"/>
              <a:t>EoMD</a:t>
            </a:r>
            <a:r>
              <a:rPr lang="en-US" altLang="zh-CN" sz="2000" i="1" dirty="0"/>
              <a:t>.</a:t>
            </a:r>
            <a:endParaRPr lang="zh-CN" altLang="en-US" sz="2000" i="1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[3] Leach, A. R., &amp; Leach, A. R. (2001). </a:t>
            </a:r>
            <a:r>
              <a:rPr lang="en-US" altLang="zh-CN" sz="2000" i="1" dirty="0"/>
              <a:t>Molecular modelling: principles and applications</a:t>
            </a:r>
            <a:r>
              <a:rPr lang="en-US" altLang="zh-CN" sz="2000" dirty="0"/>
              <a:t>. Pearson education.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[4] Krauth, W. (2006). </a:t>
            </a:r>
            <a:r>
              <a:rPr lang="en-US" altLang="zh-CN" sz="2000" i="1" dirty="0"/>
              <a:t>Statistical mechanics: algorithms and computations</a:t>
            </a:r>
            <a:r>
              <a:rPr lang="en-US" altLang="zh-CN" sz="2000" dirty="0"/>
              <a:t> (Vol. 13). OUP Oxford.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[5] Rapaport, D. C., &amp; Rapaport, D. C. R. (2004). </a:t>
            </a:r>
            <a:r>
              <a:rPr lang="en-US" altLang="zh-CN" sz="2000" i="1" dirty="0"/>
              <a:t>The art of molecular dynamics simulation</a:t>
            </a:r>
            <a:r>
              <a:rPr lang="en-US" altLang="zh-CN" sz="2000" dirty="0"/>
              <a:t>. Cambridge university press.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[6] Frenkel, D., Smit, B., &amp; Ratner, M. A. (1996). </a:t>
            </a:r>
            <a:r>
              <a:rPr lang="en-US" altLang="zh-CN" sz="2000" i="1" dirty="0"/>
              <a:t>Understanding molecular simulation: from algorithms to applications</a:t>
            </a:r>
            <a:r>
              <a:rPr lang="en-US" altLang="zh-CN" sz="2000" dirty="0"/>
              <a:t> (Vol. 2). San Diego: Academic press.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[7] Nelson, D. L., </a:t>
            </a:r>
            <a:r>
              <a:rPr lang="en-US" altLang="zh-CN" sz="2000" dirty="0" err="1"/>
              <a:t>Lehninger</a:t>
            </a:r>
            <a:r>
              <a:rPr lang="en-US" altLang="zh-CN" sz="2000" dirty="0"/>
              <a:t>, A. L., &amp; Cox, M. M. (2008). </a:t>
            </a:r>
            <a:r>
              <a:rPr lang="en-US" altLang="zh-CN" sz="2000" i="1" dirty="0" err="1"/>
              <a:t>Lehninger</a:t>
            </a:r>
            <a:r>
              <a:rPr lang="en-US" altLang="zh-CN" sz="2000" i="1" dirty="0"/>
              <a:t> principles of biochemistry</a:t>
            </a:r>
            <a:r>
              <a:rPr lang="en-US" altLang="zh-CN" sz="2000" dirty="0"/>
              <a:t>. Macmillan.</a:t>
            </a:r>
            <a:endParaRPr lang="zh-CN" altLang="en-US" sz="2000" dirty="0"/>
          </a:p>
          <a:p>
            <a:pPr>
              <a:spcBef>
                <a:spcPts val="600"/>
              </a:spcBef>
            </a:pPr>
            <a:endParaRPr lang="zh-CN" altLang="en-US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prstClr val="black"/>
                </a:solidFill>
              </a:rPr>
              <a:t>	</a:t>
            </a:r>
          </a:p>
          <a:p>
            <a:pPr lvl="1">
              <a:spcBef>
                <a:spcPts val="600"/>
              </a:spcBef>
            </a:pPr>
            <a:endParaRPr lang="en-US" altLang="zh-CN" dirty="0"/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B0F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/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1200"/>
              </a:spcBef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537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3163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CCME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, Peking University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F278E05-C1B2-4717-BBDD-86B26D1F3C29}"/>
              </a:ext>
            </a:extLst>
          </p:cNvPr>
          <p:cNvSpPr txBox="1"/>
          <p:nvPr/>
        </p:nvSpPr>
        <p:spPr>
          <a:xfrm>
            <a:off x="543075" y="4859618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latin typeface="Myriad Pro" panose="020B0503030403020204" pitchFamily="34" charset="0"/>
              </a:rPr>
              <a:t>Background</a:t>
            </a:r>
            <a:endParaRPr lang="en-US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Proteins: Structure and Functions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Why Molecular Dynamics Simulations?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Calibri" panose="020F0502020204030204" pitchFamily="34" charset="0"/>
              </a:rPr>
              <a:t>MD Simulation of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BE77612-C75D-43EC-8971-CB2D67200ADE}"/>
              </a:ext>
            </a:extLst>
          </p:cNvPr>
          <p:cNvSpPr txBox="1"/>
          <p:nvPr/>
        </p:nvSpPr>
        <p:spPr>
          <a:xfrm>
            <a:off x="3369056" y="4859617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Principles</a:t>
            </a:r>
            <a:endParaRPr lang="en-CN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Simulation of Dynamics of Particles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Molecular Mechanics: Force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Preparation to start a Simulation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128DA79C-5D57-45F0-A456-94EC34A042AB}"/>
              </a:ext>
            </a:extLst>
          </p:cNvPr>
          <p:cNvSpPr txBox="1"/>
          <p:nvPr/>
        </p:nvSpPr>
        <p:spPr>
          <a:xfrm>
            <a:off x="6194575" y="4859617"/>
            <a:ext cx="232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Algorithms</a:t>
            </a:r>
            <a:endParaRPr lang="en-CN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The Verlet (“leapfrog”)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Why Leapfrog Algorithm?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Frontier: Deep Learning for Molecular Dynamics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3FA91-44E3-4E5C-AED4-4841C82FB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" r="5113"/>
          <a:stretch/>
        </p:blipFill>
        <p:spPr>
          <a:xfrm>
            <a:off x="628419" y="1538148"/>
            <a:ext cx="2235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297741-C587-4F95-9EFD-A1DCD97907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15158" r="19257"/>
          <a:stretch/>
        </p:blipFill>
        <p:spPr>
          <a:xfrm>
            <a:off x="3453938" y="1538148"/>
            <a:ext cx="2235662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22BC76-7605-47DD-A9A4-40752369A6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17261" r="12571"/>
          <a:stretch/>
        </p:blipFill>
        <p:spPr>
          <a:xfrm>
            <a:off x="6279686" y="1538148"/>
            <a:ext cx="2235663" cy="318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941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Proteins: Structure and Functions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640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3-Dimensional</a:t>
            </a:r>
            <a:r>
              <a:rPr lang="en-US" altLang="zh-CN" dirty="0">
                <a:solidFill>
                  <a:prstClr val="black"/>
                </a:solidFill>
              </a:rPr>
              <a:t>  arrangement of atoms in a protein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4 Levels </a:t>
            </a:r>
            <a:r>
              <a:rPr lang="en-US" altLang="zh-CN" dirty="0">
                <a:solidFill>
                  <a:prstClr val="black"/>
                </a:solidFill>
              </a:rPr>
              <a:t>of Structure in Proteins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Functions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Antibodies, Enzymes, Messengers …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Determined by </a:t>
            </a:r>
            <a:r>
              <a:rPr lang="en-US" b="1" dirty="0">
                <a:solidFill>
                  <a:srgbClr val="FF0000"/>
                </a:solidFill>
              </a:rPr>
              <a:t>Protein Structure</a:t>
            </a:r>
            <a:r>
              <a:rPr lang="en-US" dirty="0"/>
              <a:t>, which is generally difficult to obtain, especially </a:t>
            </a:r>
            <a:r>
              <a:rPr lang="en-US" i="1" dirty="0"/>
              <a:t>in vivo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Nelson, D. L., </a:t>
            </a:r>
            <a:r>
              <a:rPr lang="en-US" altLang="zh-CN" sz="1200" dirty="0" err="1"/>
              <a:t>Lehninger</a:t>
            </a:r>
            <a:r>
              <a:rPr lang="en-US" altLang="zh-CN" sz="1200" dirty="0"/>
              <a:t>, A. L., &amp; Cox, M. M. (2008). </a:t>
            </a:r>
            <a:r>
              <a:rPr lang="en-US" altLang="zh-CN" sz="1200" i="1" dirty="0" err="1"/>
              <a:t>Lehninger</a:t>
            </a:r>
            <a:r>
              <a:rPr lang="en-US" altLang="zh-CN" sz="1200" i="1" dirty="0"/>
              <a:t> principles of biochemistry</a:t>
            </a:r>
            <a:r>
              <a:rPr lang="en-US" altLang="zh-CN" sz="1200" dirty="0"/>
              <a:t>. Macmillan.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3C837-DC22-4661-B7D9-CF0654F09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3"/>
          <a:stretch/>
        </p:blipFill>
        <p:spPr>
          <a:xfrm>
            <a:off x="1513274" y="2204609"/>
            <a:ext cx="6117452" cy="29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7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Molecular Dynamics Simulations?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574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Prediction: Dive into Protein Folding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Thermodynamics: </a:t>
            </a:r>
            <a:r>
              <a:rPr lang="en-US" altLang="zh-CN" b="1" dirty="0">
                <a:solidFill>
                  <a:srgbClr val="00B0F0"/>
                </a:solidFill>
              </a:rPr>
              <a:t>free-energy funnel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Low energy conformation is </a:t>
            </a:r>
            <a:r>
              <a:rPr lang="en-US" altLang="zh-CN" b="1" dirty="0">
                <a:solidFill>
                  <a:srgbClr val="00B0F0"/>
                </a:solidFill>
              </a:rPr>
              <a:t>spontaneously</a:t>
            </a:r>
            <a:r>
              <a:rPr lang="en-US" altLang="zh-CN" dirty="0"/>
              <a:t> formed, consistent with the protein structure </a:t>
            </a:r>
            <a:r>
              <a:rPr lang="en-US" altLang="zh-CN" i="1" dirty="0"/>
              <a:t>in vivo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Nelson, D. L., </a:t>
            </a:r>
            <a:r>
              <a:rPr lang="en-US" altLang="zh-CN" sz="1200" dirty="0" err="1"/>
              <a:t>Lehninger</a:t>
            </a:r>
            <a:r>
              <a:rPr lang="en-US" altLang="zh-CN" sz="1200" dirty="0"/>
              <a:t>, A. L., &amp; Cox, M. M. (2008). </a:t>
            </a:r>
            <a:r>
              <a:rPr lang="en-US" altLang="zh-CN" sz="1200" i="1" dirty="0" err="1"/>
              <a:t>Lehninger</a:t>
            </a:r>
            <a:r>
              <a:rPr lang="en-US" altLang="zh-CN" sz="1200" i="1" dirty="0"/>
              <a:t> principles of biochemistry</a:t>
            </a:r>
            <a:r>
              <a:rPr lang="en-US" altLang="zh-CN" sz="1200" dirty="0"/>
              <a:t>. Macmillan.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5E753D-F0C6-4421-8DBE-D88258978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8"/>
          <a:stretch/>
        </p:blipFill>
        <p:spPr>
          <a:xfrm rot="5400000">
            <a:off x="427030" y="3867185"/>
            <a:ext cx="3976578" cy="1001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C81F08-0101-48F4-8BF2-E3395EC2C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28"/>
          <a:stretch/>
        </p:blipFill>
        <p:spPr>
          <a:xfrm>
            <a:off x="3507949" y="2546696"/>
            <a:ext cx="3978701" cy="3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Why Molecular Dynamics Simulations?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615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Formation: Dive into Protein Folding</a:t>
            </a:r>
            <a:endParaRPr lang="en-US" altLang="zh-CN" i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Prediction: </a:t>
            </a:r>
            <a:r>
              <a:rPr lang="en-US" altLang="zh-CN" sz="2000" b="1" dirty="0">
                <a:solidFill>
                  <a:srgbClr val="FF0000"/>
                </a:solidFill>
              </a:rPr>
              <a:t>Protein Folding Simulations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400413"/>
            <a:ext cx="6645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Lindorff</a:t>
            </a:r>
            <a:r>
              <a:rPr lang="en-US" altLang="zh-CN" sz="1200" dirty="0"/>
              <a:t>-Larsen, K., </a:t>
            </a:r>
            <a:r>
              <a:rPr lang="en-US" altLang="zh-CN" sz="1200" dirty="0" err="1"/>
              <a:t>Piana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Dror</a:t>
            </a:r>
            <a:r>
              <a:rPr lang="en-US" altLang="zh-CN" sz="1200" dirty="0"/>
              <a:t>, R. O., &amp; Shaw, D. E. (2011). How fast-folding proteins fold</a:t>
            </a:r>
            <a:r>
              <a:rPr lang="en-US" altLang="zh-CN" sz="1200" i="1" dirty="0"/>
              <a:t>. Science</a:t>
            </a:r>
            <a:r>
              <a:rPr lang="en-US" altLang="zh-CN" sz="1200" dirty="0"/>
              <a:t>, </a:t>
            </a:r>
            <a:r>
              <a:rPr lang="en-US" altLang="zh-CN" sz="1200" i="1" dirty="0"/>
              <a:t>334</a:t>
            </a:r>
            <a:r>
              <a:rPr lang="en-US" altLang="zh-CN" sz="1200" dirty="0"/>
              <a:t>(6055), 517-520.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42B68-9D11-457F-8F12-524D521E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93" y="2175389"/>
            <a:ext cx="4625814" cy="40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MD Simulation of Complex Systems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34BBAEC7-2E5A-4B5E-A0FF-35D91C333D15}"/>
              </a:ext>
            </a:extLst>
          </p:cNvPr>
          <p:cNvSpPr txBox="1"/>
          <p:nvPr/>
        </p:nvSpPr>
        <p:spPr>
          <a:xfrm>
            <a:off x="628650" y="1262383"/>
            <a:ext cx="7886700" cy="560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MD Simulation: A glimpse of life processes inside our cells </a:t>
            </a:r>
            <a:endParaRPr lang="en-US" altLang="zh-CN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 Fancy Example: the Selectivity of the </a:t>
            </a:r>
            <a:r>
              <a:rPr lang="en-US" altLang="zh-CN" b="1" dirty="0">
                <a:solidFill>
                  <a:srgbClr val="00B0F0"/>
                </a:solidFill>
              </a:rPr>
              <a:t>Aquaporin Water Channel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i="1" dirty="0"/>
              <a:t>Science</a:t>
            </a:r>
            <a:r>
              <a:rPr lang="en-US" altLang="zh-CN" dirty="0"/>
              <a:t> 2002)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/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356351"/>
            <a:ext cx="7477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Tajkhorshid</a:t>
            </a:r>
            <a:r>
              <a:rPr lang="en-US" altLang="zh-CN" sz="1200" dirty="0"/>
              <a:t>, E., </a:t>
            </a:r>
            <a:r>
              <a:rPr lang="en-US" altLang="zh-CN" sz="1200" dirty="0" err="1"/>
              <a:t>Nollert</a:t>
            </a:r>
            <a:r>
              <a:rPr lang="en-US" altLang="zh-CN" sz="1200" dirty="0"/>
              <a:t>, P., Jensen, M. Ø., </a:t>
            </a:r>
            <a:r>
              <a:rPr lang="en-US" altLang="zh-CN" sz="1200" dirty="0" err="1"/>
              <a:t>Miercke</a:t>
            </a:r>
            <a:r>
              <a:rPr lang="en-US" altLang="zh-CN" sz="1200" dirty="0"/>
              <a:t>, L. J., O'Connell, J., Stroud, R. M., &amp; </a:t>
            </a:r>
            <a:r>
              <a:rPr lang="en-US" altLang="zh-CN" sz="1200" dirty="0" err="1"/>
              <a:t>Schulten</a:t>
            </a:r>
            <a:r>
              <a:rPr lang="en-US" altLang="zh-CN" sz="1200" dirty="0"/>
              <a:t>, K. (2002). Control of the selectivity of the aquaporin water channel family by global orientational tuning. </a:t>
            </a:r>
            <a:r>
              <a:rPr lang="en-US" altLang="zh-CN" sz="1200" i="1" dirty="0"/>
              <a:t>Science,</a:t>
            </a:r>
            <a:r>
              <a:rPr lang="en-US" altLang="zh-CN" sz="1200" dirty="0"/>
              <a:t> </a:t>
            </a:r>
            <a:r>
              <a:rPr lang="en-US" altLang="zh-CN" sz="1200" i="1" dirty="0"/>
              <a:t>296</a:t>
            </a:r>
            <a:r>
              <a:rPr lang="en-US" altLang="zh-CN" sz="1200" dirty="0"/>
              <a:t> (5567), 525-530.</a:t>
            </a:r>
            <a:endParaRPr lang="zh-CN" altLang="en-US" sz="1200" dirty="0"/>
          </a:p>
        </p:txBody>
      </p:sp>
      <p:pic>
        <p:nvPicPr>
          <p:cNvPr id="6" name="waterpermeation">
            <a:hlinkClick r:id="" action="ppaction://media"/>
            <a:extLst>
              <a:ext uri="{FF2B5EF4-FFF2-40B4-BE49-F238E27FC236}">
                <a16:creationId xmlns:a16="http://schemas.microsoft.com/office/drawing/2014/main" id="{ED137CA2-76C5-4B6B-8493-839EFB721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867" y="2269664"/>
            <a:ext cx="3284077" cy="3987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9C0FFB-C0CB-4B5C-A61A-8F71D934F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118" y="2269664"/>
            <a:ext cx="1819532" cy="39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F278E05-C1B2-4717-BBDD-86B26D1F3C29}"/>
              </a:ext>
            </a:extLst>
          </p:cNvPr>
          <p:cNvSpPr txBox="1"/>
          <p:nvPr/>
        </p:nvSpPr>
        <p:spPr>
          <a:xfrm>
            <a:off x="543075" y="4859618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Background</a:t>
            </a:r>
            <a:endParaRPr lang="en-US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Proteins: Structure and Functions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Why Molecular Dynamics Simulations?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2"/>
                </a:solidFill>
                <a:cs typeface="Calibri" panose="020F0502020204030204" pitchFamily="34" charset="0"/>
              </a:rPr>
              <a:t>MD Simulation of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BE77612-C75D-43EC-8971-CB2D67200ADE}"/>
              </a:ext>
            </a:extLst>
          </p:cNvPr>
          <p:cNvSpPr txBox="1"/>
          <p:nvPr/>
        </p:nvSpPr>
        <p:spPr>
          <a:xfrm>
            <a:off x="3369056" y="4859617"/>
            <a:ext cx="2320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yriad Pro" panose="020B0503030403020204" pitchFamily="34" charset="0"/>
              </a:rPr>
              <a:t>Principles</a:t>
            </a:r>
            <a:endParaRPr lang="en-CN" sz="1200" b="1" dirty="0"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Simulation of Dynamics of Particles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Molecular Mechanics: Force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Preparation to start a Simulation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128DA79C-5D57-45F0-A456-94EC34A042AB}"/>
              </a:ext>
            </a:extLst>
          </p:cNvPr>
          <p:cNvSpPr txBox="1"/>
          <p:nvPr/>
        </p:nvSpPr>
        <p:spPr>
          <a:xfrm>
            <a:off x="6194575" y="4859617"/>
            <a:ext cx="232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Myriad Pro" panose="020B0503030403020204" pitchFamily="34" charset="0"/>
              </a:rPr>
              <a:t>Algorithms</a:t>
            </a:r>
            <a:endParaRPr lang="en-CN" sz="1200" b="1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The Verlet (“leapfrog”)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Why Leapfrog Algorithm?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Frontier: Deep Learning for Molecular Dynamics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N" sz="1200" dirty="0">
              <a:latin typeface="Myriad Pro" panose="020B05030304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3FA91-44E3-4E5C-AED4-4841C82FB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3490" r="5113"/>
          <a:stretch/>
        </p:blipFill>
        <p:spPr>
          <a:xfrm>
            <a:off x="628419" y="1538148"/>
            <a:ext cx="22352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297741-C587-4F95-9EFD-A1DCD97907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8" r="19257"/>
          <a:stretch/>
        </p:blipFill>
        <p:spPr>
          <a:xfrm>
            <a:off x="3453938" y="1538148"/>
            <a:ext cx="2235662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22BC76-7605-47DD-A9A4-40752369A6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17261" r="12571"/>
          <a:stretch/>
        </p:blipFill>
        <p:spPr>
          <a:xfrm>
            <a:off x="6279686" y="1538148"/>
            <a:ext cx="2235663" cy="318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168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Simulation of Dynamics of Particles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34BBAEC7-2E5A-4B5E-A0FF-35D91C333D15}"/>
                  </a:ext>
                </a:extLst>
              </p:cNvPr>
              <p:cNvSpPr txBox="1"/>
              <p:nvPr/>
            </p:nvSpPr>
            <p:spPr>
              <a:xfrm>
                <a:off x="628650" y="1262383"/>
                <a:ext cx="7886700" cy="615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Newton’s Law of Motion: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Second-order ODE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Equivalent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First-order ODEs</a:t>
                </a: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lvl="0">
                  <a:spcBef>
                    <a:spcPts val="600"/>
                  </a:spcBef>
                </a:pP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Finite Difference Approximation comes to an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(Explicit) Euler Method</a:t>
                </a:r>
              </a:p>
              <a:p>
                <a:pPr marL="628650" lvl="1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171450" lvl="0" indent="-1714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FF0000"/>
                    </a:solidFill>
                  </a:rPr>
                  <a:t>N-body Problem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: for each particle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</a:rPr>
                  <a:t>we have</a:t>
                </a:r>
              </a:p>
              <a:p>
                <a:pPr lvl="0">
                  <a:spcBef>
                    <a:spcPts val="1800"/>
                  </a:spcBef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</a:p>
              <a:p>
                <a:pPr lvl="1">
                  <a:spcBef>
                    <a:spcPts val="600"/>
                  </a:spcBef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CN" sz="2400" dirty="0"/>
              </a:p>
              <a:p>
                <a:pPr>
                  <a:lnSpc>
                    <a:spcPct val="150000"/>
                  </a:lnSpc>
                </a:pPr>
                <a:endParaRPr lang="en-US" sz="1200" b="0" dirty="0"/>
              </a:p>
            </p:txBody>
          </p:sp>
        </mc:Choice>
        <mc:Fallback xmlns=""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34BBAEC7-2E5A-4B5E-A0FF-35D91C333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2383"/>
                <a:ext cx="7886700" cy="6157711"/>
              </a:xfrm>
              <a:prstGeom prst="rect">
                <a:avLst/>
              </a:prstGeom>
              <a:blipFill>
                <a:blip r:embed="rId7"/>
                <a:stretch>
                  <a:fillRect l="-696" t="-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78B7E29-E93B-4147-826F-2293E685EDE9}"/>
              </a:ext>
            </a:extLst>
          </p:cNvPr>
          <p:cNvSpPr/>
          <p:nvPr/>
        </p:nvSpPr>
        <p:spPr>
          <a:xfrm>
            <a:off x="628650" y="6400413"/>
            <a:ext cx="6645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Leimkuhler</a:t>
            </a:r>
            <a:r>
              <a:rPr lang="en-US" altLang="zh-CN" sz="1200" dirty="0"/>
              <a:t>, B., &amp; Matthews, C. (2016). </a:t>
            </a:r>
            <a:r>
              <a:rPr lang="en-US" altLang="zh-CN" sz="1200" i="1" dirty="0"/>
              <a:t>Molecular Dynamics</a:t>
            </a:r>
            <a:r>
              <a:rPr lang="en-US" altLang="zh-CN" sz="1200" dirty="0"/>
              <a:t>. Springer International PU</a:t>
            </a:r>
            <a:r>
              <a:rPr lang="en-US" altLang="zh-CN" sz="1200" i="1" dirty="0"/>
              <a:t>.</a:t>
            </a:r>
            <a:endParaRPr lang="zh-CN" altLang="en-US" sz="1200" i="1" dirty="0"/>
          </a:p>
        </p:txBody>
      </p:sp>
      <p:pic>
        <p:nvPicPr>
          <p:cNvPr id="10" name="图片 9" descr="\documentclass{article}&#10;\usepackage{amsmath}&#10;\pagestyle{empty}&#10;\begin{document}&#10;&#10;$$&#10;m\frac{d^{2} r(t)}{dt^2}=F=-\nabla U(r) &#10;$$&#10;&#10;&#10;\end{document}" title="IguanaTex Bitmap Display">
            <a:extLst>
              <a:ext uri="{FF2B5EF4-FFF2-40B4-BE49-F238E27FC236}">
                <a16:creationId xmlns:a16="http://schemas.microsoft.com/office/drawing/2014/main" id="{39CCD67A-1CBD-4978-8D44-0E2CB41429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54857" y="1695615"/>
            <a:ext cx="2434286" cy="501943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$$&#10;\frac{dr(t)}{dt}=v(t) &#10;$$&#10;$$&#10;m\frac{dv(t)}{dt}=F(t) &#10;$$&#10;&#10;&#10;&#10;&#10;\end{document}" title="IguanaTex Bitmap Display">
            <a:extLst>
              <a:ext uri="{FF2B5EF4-FFF2-40B4-BE49-F238E27FC236}">
                <a16:creationId xmlns:a16="http://schemas.microsoft.com/office/drawing/2014/main" id="{A5C74894-5D3D-4F62-8435-9EA2C22721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40342" y="2557389"/>
            <a:ext cx="1463314" cy="1124571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$$&#10;v_{n+1}=v_{n}+\frac{F_{n}}{m}dt &#10;$$&#10;$$&#10;r_{n+1}=r_{n}+v_{n}dt&#10;$$&#10;&#10;&#10;\end{document}" title="IguanaTex Bitmap Display">
            <a:extLst>
              <a:ext uri="{FF2B5EF4-FFF2-40B4-BE49-F238E27FC236}">
                <a16:creationId xmlns:a16="http://schemas.microsoft.com/office/drawing/2014/main" id="{DFC4BF6B-815C-4EE2-BB8E-37508AA395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75085" y="4041791"/>
            <a:ext cx="1793829" cy="835200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&#10;$$&#10;m_{i}\frac{d^2 r_{i}(t)}{dt^2}=\sum_{j}F_{ij}(t)=-\sum_{j}\nabla_{i} U(|r_{ij}(t)|)   &#10;$$&#10;&#10;\end{document}" title="IguanaTex Bitmap Display">
            <a:extLst>
              <a:ext uri="{FF2B5EF4-FFF2-40B4-BE49-F238E27FC236}">
                <a16:creationId xmlns:a16="http://schemas.microsoft.com/office/drawing/2014/main" id="{66E3BEC3-93F4-413F-8636-7C0CBD12D1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94171" y="5411527"/>
            <a:ext cx="435565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9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331.084"/>
  <p:tag name="LATEXADDIN" val="\documentclass{article}&#10;\usepackage{amsmath}&#10;\pagestyle{empty}&#10;\begin{document}&#10;&#10;$$&#10;m\frac{d^{2} r(t)}{dt^2}=F=-\nabla U(r) &#10;$$&#10;&#10;&#10;\end{document}"/>
  <p:tag name="IGUANATEXSIZE" val="18"/>
  <p:tag name="IGUANATEXCURSOR" val="1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3.1458"/>
  <p:tag name="ORIGINALWIDTH" val="1551.556"/>
  <p:tag name="LATEXADDIN" val="\documentclass{article}&#10;\usepackage{amsmath}&#10;\pagestyle{empty}&#10;\begin{document}&#10;&#10;\def\bb#1{\boldsymbol{#1}}&#10;$$&#10;\bb{v}_{n+\frac{1}{2} }=\bb{v}_{n}+\frac{h}{2}\bb{M}^{-1}\bb{F}_{n}&#10;$$&#10;$$&#10;\bb{r}_{n+1}=\bb{r}_{n}+h\bb{v}_{n+\frac{1}{2}}&#10;$$&#10;$$&#10;\bb{v}_{n+1}=\bb{v}_{n+\frac{1}{2}}+\frac{h}{2}\bb{M}^{-1}\bb{F}_{n+1}&#10;$$&#10;\end{document}"/>
  <p:tag name="IGUANATEXSIZE" val="18"/>
  <p:tag name="IGUANATEXCURSOR" val="21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10.1987"/>
  <p:tag name="LATEXADDIN" val="\documentclass{article}&#10;\usepackage{amsmath}&#10;\pagestyle{empty}&#10;\begin{document}&#10;&#10;$$&#10;h:=\Delta t&#10;$$&#10;&#10;\end{document}"/>
  <p:tag name="IGUANATEXSIZE" val="18"/>
  <p:tag name="IGUANATEXCURSOR" val="9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61.08"/>
  <p:tag name="LATEXADDIN" val="\documentclass{article}&#10;\usepackage{amsmath}&#10;\pagestyle{empty}&#10;\begin{document}&#10;&#10;\def\bb#1{\boldsymbol{#1}}&#10;&#10;$$&#10;\bb{F}_{n}=\bb{F}(\bb{r}_{n})=-\nabla U(\bb{r}_{n})&#10;$$&#10;&#10;&#10;\end{document}"/>
  <p:tag name="IGUANATEXSIZE" val="18"/>
  <p:tag name="IGUANATEXCURSOR" val="15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5.238"/>
  <p:tag name="LATEXADDIN" val="\documentclass{article}&#10;\usepackage{amsmath}&#10;\pagestyle{empty}&#10;\begin{document}&#10;&#10;&#10;\def\bb#1{\boldsymbol{#1}}&#10;$$&#10;\bb{M}(\bb{r}_{n+1}-2\bb{r}_{n}+\bb{r}_{n-1})=-h^{2}\nabla U(\bb{r}_{n})&#10;$$&#10;&#10;\end{document}"/>
  <p:tag name="IGUANATEXSIZE" val="18"/>
  <p:tag name="IGUANATEXCURSOR" val="17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3.187"/>
  <p:tag name="ORIGINALWIDTH" val="4093.738"/>
  <p:tag name="LATEXADDIN" val="\documentclass{article}&#10;\usepackage{amsmath}&#10;\pagestyle{empty}&#10;\begin{document}&#10;&#10;&#10;\def\bb#1{\boldsymbol{#1}}&#10;Consider the Taylor Expansion in terms of the time interval $h$ as&#10;\begin{align}&#10;\bb{r}(t+h)=\bb{r}(t)+ \bb{\dot{r}}(t)h+\bb{\ddot{r}}(t)\frac{h^2}{2!}+\bb{\dddot{r}}(t)\frac{h^3}{3!}+\bb{\ddddot{r}}(t)\frac{h^4}{4!}+O(h^5)\label{}&#10;\end{align}&#10;&#10;take $t=nh$ where $n$ is some integer, we obtain&#10;\begin{align}&#10;\bb{r}_{n+1}=\bb{r}_{n}+ \bb{\dot{r}}_{n}h+\bb{\ddot{r}}_{n}\frac{h^2}{2!}+\bb{\dddot{r}}(t)\frac{h^3}{3!}+\bb{\ddddot{r}}(t)\frac{h^4}{4!}+O(h^5)\label{1}&#10;\end{align}&#10;&#10;Similarly, we have&#10;\begin{align}&#10;\bb{r}_{n-1}=\bb{r}_{n}- \bb{\dot{r}}_{n}h+\bb{\ddot{r}}_{n}\frac{h^2}{2!}-\bb{\dddot{r}}(t)\frac{h^3}{3!}+\bb{\ddddot{r}}(t)\frac{h^4}{4!}+O(h^5)\label{2}&#10;\end{align}&#10;&#10;$(2)-(3)$ to obtain&#10;\begin{align}&#10;\bb{r}_{n+1}-\bb{r}_{n-1}=2\bb{\dot{r}}_{n}h+\bb{\dddot{r}}_{n}\frac{2h^3}{3!}+O(h^5)\label{}&#10;\end{align}&#10;&#10;&#10;&#10;&#10;\end{document}"/>
  <p:tag name="IGUANATEXSIZE" val="18"/>
  <p:tag name="IGUANATEXCURSOR" val="5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96.438"/>
  <p:tag name="ORIGINALWIDTH" val="4092.988"/>
  <p:tag name="LATEXADDIN" val="\documentclass{article}&#10;\usepackage{amsmath}&#10;\pagestyle{empty}&#10;\begin{document}&#10;&#10;&#10;\def\bb#1{\boldsymbol{#1}}&#10;Devide $2h$ through $(4)$, by definition we have&#10;\begin{align}&#10;\bb{v}_{n}=\frac{1}{2h}(\bb{r}_{n+1}-\bb{r}_{n-1})=\bb{\dot{r}}_{n}+\bb{\dddot{r}}_{n}\frac{h^2}{3!}+O(h^4) \tag{5}&#10;\end{align}&#10;&#10;rearrange $(2)$ to give&#10;\begin{align}&#10;\bb{r}_{n+1}-\bb{r}_{n}=\Big(\bb{\dot{r}}_{n}+\bb{\dddot{r}}_{n}\frac{h^2}{3!} \Big)h+\bb{\ddot{r}}_{n}\frac{h^2}{2!} +O(h^4)\tag{6}&#10;\end{align}&#10;&#10;substitute $(5)$ to $(6)$ and divide throughout by $h$, we have&#10;\begin{align}&#10;\frac{1}{h}(\bb{r}_{n+1}-\bb{r}_{n})=\bb{v}_{n}+\bb{\ddot{r}}_{n}\frac{h}{2!}+O(h^3)\tag{7}&#10;\end{align}&#10;&#10;hence by Newton's Law of Motion, we obtain&#10;\begin{align}&#10;\bb{v}_{n+\frac{1}{2}}=\bb{v}_{n}+\frac{h}{2}\bb{M}^{-1}\bb{F}_{n}+O(h^3)\tag{8}&#10;\end{align}&#10;&#10;\end{document}"/>
  <p:tag name="IGUANATEXSIZE" val="18"/>
  <p:tag name="IGUANATEXCURSOR" val="77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5.459"/>
  <p:tag name="ORIGINALWIDTH" val="4094.488"/>
  <p:tag name="LATEXADDIN" val="\documentclass{article}&#10;\usepackage{amsmath}&#10;\pagestyle{empty}&#10;\begin{document}&#10;&#10;&#10;\def\bb#1{\boldsymbol{#1}}&#10;where we define&#10;\begin{align}&#10;\bb{v}_{n+\frac{1}{2}}=\frac{\bb{r}_{n+1}-\bb{r}_{n}}{h}\tag{9}\\&#10;\bb{v}_{n-\frac{1}{2}}=\frac{\bb{r}_{n}-\bb{r}_{n-1}}{h}\tag{10}&#10;\end{align}&#10;&#10;to represent the half time step velocities.&#10;&#10;In conclusion of $(8)(9)(10)$, we have the algorithm&#10;\begin{align}&#10;\bb{v}_{n+\frac{1}{2} }=\bb{v}_{n}+\frac{h}{2}\bb{M}^{-1}\bb{F}_{n}\tag{11}\\&#10;\bb{r}_{n+1}=\bb{r}_{n}+h\bb{v}_{n+\frac{1}{2}}\                  \ \tag{12}\\&#10;\bb{v}_{n+1}=\bb{v}_{n+\frac{1}{2}}+\frac{h}{2}\bb{M}^{-1}\bb{F}_{n+1}\tag{13}&#10;\end{align}&#10;&#10;which is consistent with the algorithm stated in the beginning.&#10;&#10;&#10;\end{document}"/>
  <p:tag name="IGUANATEXSIZE" val="18"/>
  <p:tag name="IGUANATEXCURSOR" val="70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14.6982"/>
  <p:tag name="LATEXADDIN" val="\documentclass{article}&#10;\usepackage{amsmath}&#10;\pagestyle{empty}&#10;\begin{document}&#10;\def\bb#1{\boldsymbol{#1}}&#10;$d\bb{p}\times d\bb{r}$&#10;&#10;&#10;&#10;\end{document}"/>
  <p:tag name="IGUANATEXSIZE" val="20"/>
  <p:tag name="IGUANATEXCURSOR" val="13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2.6734"/>
  <p:tag name="ORIGINALWIDTH" val="611.9235"/>
  <p:tag name="LATEXADDIN" val="\documentclass{article}&#10;\usepackage{amsmath}&#10;\pagestyle{empty}&#10;\begin{document}&#10;&#10;\def\bb#1{\boldsymbol{#1}}&#10;\begin{align}&#10;\frac{d\bb{q}}{dt}&amp;=\frac{\partial \mathcal{H} }{\partial \bb{p}} \nonumber \\&#10;\frac{d\bb{p}}{dt}&amp;=-\frac{\partial \mathcal{H} }{\partial \bb{q}}\nonumber   &#10;\end{align}&#10;&#10;&#10;\end{document}"/>
  <p:tag name="IGUANATEXSIZE" val="18"/>
  <p:tag name="IGUANATEXCURSOR" val="22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0.4537"/>
  <p:tag name="ORIGINALWIDTH" val="2547.431"/>
  <p:tag name="LATEXADDIN" val="\documentclass{article}&#10;\usepackage{amsmath}&#10;\pagestyle{empty}&#10;\begin{document}&#10;&#10;$$&#10;\frac{\partial }{\partial t}\rho =-\{\rho ,\mathcal{H} \} _{\rm PB}:=-\sum_{i=1}^{f}\Big(\frac{\partial \rho}{\partial q_{i}}\frac{dq_{i}}{dt}-\frac{\partial \rho}{\partial p_{i}}\frac{dp_{i}}{dt}\Big)&#10;$$&#10;&#10;&#10;\end{document}"/>
  <p:tag name="IGUANATEXSIZE" val="18"/>
  <p:tag name="IGUANATEXCURSOR" val="27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4.9232"/>
  <p:tag name="ORIGINALWIDTH" val="800.15"/>
  <p:tag name="LATEXADDIN" val="\documentclass{article}&#10;\usepackage{amsmath}&#10;\pagestyle{empty}&#10;\begin{document}&#10;&#10;$$&#10;\frac{dr(t)}{dt}=v(t) &#10;$$&#10;$$&#10;m\frac{dv(t)}{dt}=F(t) &#10;$$&#10;&#10;&#10;&#10;&#10;\end{document}"/>
  <p:tag name="IGUANATEXSIZE" val="18"/>
  <p:tag name="IGUANATEXCURSOR" val="13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5.238"/>
  <p:tag name="LATEXADDIN" val="\documentclass{article}&#10;\usepackage{amsmath}&#10;\pagestyle{empty}&#10;\begin{document}&#10;&#10;&#10;\def\bb#1{\boldsymbol{#1}}&#10;$$&#10;\bb{M}(\bb{r}_{n+1}-2\bb{r}_{n}+\bb{r}_{n-1})=-h^{2}\nabla U(\bb{r}_{n})&#10;$$&#10;&#10;\end{document}"/>
  <p:tag name="IGUANATEXSIZE" val="18"/>
  <p:tag name="IGUANATEXCURSOR" val="17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6.6929"/>
  <p:tag name="ORIGINALWIDTH" val="980.8774"/>
  <p:tag name="LATEXADDIN" val="\documentclass{article}&#10;\usepackage{amsmath}&#10;\pagestyle{empty}&#10;\begin{document}&#10;&#10;$$&#10;v_{n+1}=v_{n}+\frac{F_{n}}{m}dt &#10;$$&#10;$$&#10;r_{n+1}=r_{n}+v_{n}dt&#10;$$&#10;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2.4559"/>
  <p:tag name="ORIGINALWIDTH" val="2381.702"/>
  <p:tag name="LATEXADDIN" val="\documentclass{article}&#10;\usepackage{amsmath}&#10;\pagestyle{empty}&#10;\begin{document}&#10;&#10;&#10;$$&#10;m_{i}\frac{d^2 r_{i}(t)}{dt^2}=\sum_{j}F_{ij}(t)=-\sum_{j}\nabla_{i} U(|r_{ij}(t)|)   &#10;$$&#10;&#10;\end{document}"/>
  <p:tag name="IGUANATEXSIZE" val="18"/>
  <p:tag name="IGUANATEXCURSOR" val="15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44.319"/>
  <p:tag name="LATEXADDIN" val="\documentclass{article}&#10;\usepackage{amsmath}&#10;\pagestyle{empty}&#10;\begin{document}&#10;$$&#10;U=U_{bonded}+U_{non-bonded}&#10;$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44.319"/>
  <p:tag name="LATEXADDIN" val="\documentclass{article}&#10;\usepackage{amsmath}&#10;\pagestyle{empty}&#10;\begin{document}&#10;$$&#10;U=U_{bonded}+U_{non-bonded}&#10;$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1783.277"/>
  <p:tag name="LATEXADDIN" val="\documentclass{article}&#10;\usepackage{amsmath}&#10;\pagestyle{empty}&#10;\begin{document}&#10;&#10;$$&#10;\varphi_{ij}^{\rm LJ}(r_{ij})=4\varepsilon_{ij}\Big[(\frac{\sigma_{ij}}{r_{ij}})^{12}-(\frac{\sigma_{ij}}{r_{ij}})^{6}\Big]&#10;$$&#10;&#10;&#10;\end{document}"/>
  <p:tag name="IGUANATEXSIZE" val="18"/>
  <p:tag name="IGUANATEXCURSOR" val="2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44.319"/>
  <p:tag name="LATEXADDIN" val="\documentclass{article}&#10;\usepackage{amsmath}&#10;\pagestyle{empty}&#10;\begin{document}&#10;$$&#10;U=U_{bonded}+U_{non-bonded}&#10;$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89.7263"/>
  <p:tag name="LATEXADDIN" val="\documentclass{article}&#10;\usepackage{amsmath}&#10;\pagestyle{empty}&#10;\begin{document}&#10;&#10;$$&#10;r_{cut}&#10;$$&#10;&#10;&#10;\end{document}"/>
  <p:tag name="IGUANATEXSIZE" val="18"/>
  <p:tag name="IGUANATEXCURSOR" val="9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3482</TotalTime>
  <Words>3258</Words>
  <Application>Microsoft Office PowerPoint</Application>
  <PresentationFormat>全屏显示(4:3)</PresentationFormat>
  <Paragraphs>601</Paragraphs>
  <Slides>26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Myriad Pro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PowerPoint 演示文稿</vt:lpstr>
      <vt:lpstr>Outline</vt:lpstr>
      <vt:lpstr>Outline</vt:lpstr>
      <vt:lpstr>Proteins: Structure and Functions </vt:lpstr>
      <vt:lpstr>Why Molecular Dynamics Simulations? </vt:lpstr>
      <vt:lpstr>Why Molecular Dynamics Simulations? </vt:lpstr>
      <vt:lpstr>MD Simulation of Complex Systems</vt:lpstr>
      <vt:lpstr>Outline</vt:lpstr>
      <vt:lpstr>Simulation of Dynamics of Particles </vt:lpstr>
      <vt:lpstr>Molecular Mechanics: Force Field </vt:lpstr>
      <vt:lpstr>Molecular Mechanics: Force Field </vt:lpstr>
      <vt:lpstr>Molecular Mechanics: Force Field </vt:lpstr>
      <vt:lpstr>Preparation to start a Simulation </vt:lpstr>
      <vt:lpstr>Outline</vt:lpstr>
      <vt:lpstr>The Verlet (“leapfrog”) Algorithm</vt:lpstr>
      <vt:lpstr>The Verlet (“leapfrog”) Algorithm</vt:lpstr>
      <vt:lpstr>The Verlet (“leapfrog”) Algorithm</vt:lpstr>
      <vt:lpstr>The Verlet (“leapfrog”) Algorithm</vt:lpstr>
      <vt:lpstr>Why Leapfrog Algorithm?</vt:lpstr>
      <vt:lpstr>Why Leapfrog Algorithm?</vt:lpstr>
      <vt:lpstr>Why Leapfrog Algorithm?</vt:lpstr>
      <vt:lpstr>Why Leapfrog Algorithm?</vt:lpstr>
      <vt:lpstr>Why Leapfrog Algorithm?</vt:lpstr>
      <vt:lpstr>Frontier: Deep Learning for Molecular Dynamics 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王 宇哲</cp:lastModifiedBy>
  <cp:revision>282</cp:revision>
  <dcterms:created xsi:type="dcterms:W3CDTF">2021-03-14T02:43:05Z</dcterms:created>
  <dcterms:modified xsi:type="dcterms:W3CDTF">2021-12-13T22:19:24Z</dcterms:modified>
</cp:coreProperties>
</file>